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3" r:id="rId4"/>
    <p:sldMasterId id="2147483699" r:id="rId5"/>
  </p:sldMasterIdLst>
  <p:notesMasterIdLst>
    <p:notesMasterId r:id="rId54"/>
  </p:notesMasterIdLst>
  <p:handoutMasterIdLst>
    <p:handoutMasterId r:id="rId55"/>
  </p:handoutMasterIdLst>
  <p:sldIdLst>
    <p:sldId id="581" r:id="rId6"/>
    <p:sldId id="731" r:id="rId7"/>
    <p:sldId id="729" r:id="rId8"/>
    <p:sldId id="730" r:id="rId9"/>
    <p:sldId id="734" r:id="rId10"/>
    <p:sldId id="753" r:id="rId11"/>
    <p:sldId id="732" r:id="rId12"/>
    <p:sldId id="678" r:id="rId13"/>
    <p:sldId id="676" r:id="rId14"/>
    <p:sldId id="679" r:id="rId15"/>
    <p:sldId id="755" r:id="rId16"/>
    <p:sldId id="680" r:id="rId17"/>
    <p:sldId id="735" r:id="rId18"/>
    <p:sldId id="736" r:id="rId19"/>
    <p:sldId id="756" r:id="rId20"/>
    <p:sldId id="757" r:id="rId21"/>
    <p:sldId id="683" r:id="rId22"/>
    <p:sldId id="740" r:id="rId23"/>
    <p:sldId id="741" r:id="rId24"/>
    <p:sldId id="742" r:id="rId25"/>
    <p:sldId id="743" r:id="rId26"/>
    <p:sldId id="688" r:id="rId27"/>
    <p:sldId id="689" r:id="rId28"/>
    <p:sldId id="737" r:id="rId29"/>
    <p:sldId id="738" r:id="rId30"/>
    <p:sldId id="739" r:id="rId31"/>
    <p:sldId id="695" r:id="rId32"/>
    <p:sldId id="744" r:id="rId33"/>
    <p:sldId id="745" r:id="rId34"/>
    <p:sldId id="746" r:id="rId35"/>
    <p:sldId id="747" r:id="rId36"/>
    <p:sldId id="748" r:id="rId37"/>
    <p:sldId id="749" r:id="rId38"/>
    <p:sldId id="750" r:id="rId39"/>
    <p:sldId id="751" r:id="rId40"/>
    <p:sldId id="639" r:id="rId41"/>
    <p:sldId id="640" r:id="rId42"/>
    <p:sldId id="643" r:id="rId43"/>
    <p:sldId id="652" r:id="rId44"/>
    <p:sldId id="653" r:id="rId45"/>
    <p:sldId id="654" r:id="rId46"/>
    <p:sldId id="657" r:id="rId47"/>
    <p:sldId id="660" r:id="rId48"/>
    <p:sldId id="661" r:id="rId49"/>
    <p:sldId id="605" r:id="rId50"/>
    <p:sldId id="609" r:id="rId51"/>
    <p:sldId id="610" r:id="rId52"/>
    <p:sldId id="752" r:id="rId53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3748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5375">
          <p15:clr>
            <a:srgbClr val="A4A3A4"/>
          </p15:clr>
        </p15:guide>
        <p15:guide id="8" orient="horz" pos="895">
          <p15:clr>
            <a:srgbClr val="A4A3A4"/>
          </p15:clr>
        </p15:guide>
        <p15:guide id="9" pos="1681">
          <p15:clr>
            <a:srgbClr val="A4A3A4"/>
          </p15:clr>
        </p15:guide>
        <p15:guide id="10" pos="499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sung" initials="S" lastIdx="18" clrIdx="0"/>
  <p:cmAuthor id="1" name="Eduardo Acuña Fernandez" initials="EAF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5FA1"/>
    <a:srgbClr val="CCCCCC"/>
    <a:srgbClr val="404040"/>
    <a:srgbClr val="0683C1"/>
    <a:srgbClr val="F35758"/>
    <a:srgbClr val="E17068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71" autoAdjust="0"/>
  </p:normalViewPr>
  <p:slideViewPr>
    <p:cSldViewPr snapToObjects="1">
      <p:cViewPr>
        <p:scale>
          <a:sx n="73" d="100"/>
          <a:sy n="73" d="100"/>
        </p:scale>
        <p:origin x="-1884" y="-402"/>
      </p:cViewPr>
      <p:guideLst>
        <p:guide orient="horz" pos="2160"/>
        <p:guide orient="horz" pos="799"/>
        <p:guide orient="horz" pos="3748"/>
        <p:guide orient="horz" pos="346"/>
        <p:guide orient="horz" pos="895"/>
        <p:guide pos="2880"/>
        <p:guide pos="385"/>
        <p:guide pos="5375"/>
        <p:guide pos="1681"/>
        <p:guide pos="49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image" Target="../media/image43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63208-182D-4DF2-BE28-E5761757511A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CCD1571-534B-49A9-B617-C6FD2E0D7540}">
      <dgm:prSet phldrT="[Texto]" custT="1"/>
      <dgm:spPr/>
      <dgm:t>
        <a:bodyPr/>
        <a:lstStyle/>
        <a:p>
          <a:pPr algn="l"/>
          <a:r>
            <a:rPr lang="es-CL" sz="1200" i="0" dirty="0" smtClean="0">
              <a:latin typeface="Century Gothic" panose="020B0502020202020204" pitchFamily="34" charset="0"/>
            </a:rPr>
            <a:t>(19) ”…entregaremos el plan de implementación de un nuevo programa de Formación y Capacitación Laboral, que beneficiará a </a:t>
          </a:r>
          <a:r>
            <a:rPr lang="es-CL" sz="1200" b="1" i="0" dirty="0" smtClean="0">
              <a:latin typeface="Century Gothic" panose="020B0502020202020204" pitchFamily="34" charset="0"/>
            </a:rPr>
            <a:t>300.000 mujeres </a:t>
          </a:r>
          <a:r>
            <a:rPr lang="es-CL" sz="1200" i="0" dirty="0" smtClean="0">
              <a:latin typeface="Century Gothic" panose="020B0502020202020204" pitchFamily="34" charset="0"/>
            </a:rPr>
            <a:t>con el objeto de aumentar la participación laboral femenina en el mercado del trabajo.”</a:t>
          </a:r>
        </a:p>
        <a:p>
          <a:pPr algn="r"/>
          <a:r>
            <a:rPr lang="es-ES" sz="1000" i="0" dirty="0" smtClean="0">
              <a:latin typeface="Century Gothic" panose="020B0502020202020204" pitchFamily="34" charset="0"/>
            </a:rPr>
            <a:t>Programa de Gobierno Presidenta M. Bachelet</a:t>
          </a:r>
          <a:endParaRPr lang="es-ES" sz="1000" i="0" dirty="0">
            <a:latin typeface="Century Gothic" panose="020B0502020202020204" pitchFamily="34" charset="0"/>
          </a:endParaRPr>
        </a:p>
      </dgm:t>
    </dgm:pt>
    <dgm:pt modelId="{D6BF9A91-77B4-43D0-AE92-C0B23D9C4367}" type="parTrans" cxnId="{97C33FBA-7D9C-421C-AC87-3F313F6020D6}">
      <dgm:prSet/>
      <dgm:spPr/>
      <dgm:t>
        <a:bodyPr/>
        <a:lstStyle/>
        <a:p>
          <a:endParaRPr lang="es-ES" i="0">
            <a:latin typeface="Agency FB" panose="020B0503020202020204" pitchFamily="34" charset="0"/>
          </a:endParaRPr>
        </a:p>
      </dgm:t>
    </dgm:pt>
    <dgm:pt modelId="{B880074F-4EB4-4A88-ACCD-C9F30FA80EC0}" type="sibTrans" cxnId="{97C33FBA-7D9C-421C-AC87-3F313F6020D6}">
      <dgm:prSet/>
      <dgm:spPr/>
      <dgm:t>
        <a:bodyPr/>
        <a:lstStyle/>
        <a:p>
          <a:endParaRPr lang="es-ES" i="0">
            <a:latin typeface="Agency FB" panose="020B0503020202020204" pitchFamily="34" charset="0"/>
          </a:endParaRPr>
        </a:p>
      </dgm:t>
    </dgm:pt>
    <dgm:pt modelId="{EB9D8AE3-CF02-4F10-B3B3-A3CB30AD5261}">
      <dgm:prSet phldrT="[Texto]" custT="1"/>
      <dgm:spPr/>
      <dgm:t>
        <a:bodyPr/>
        <a:lstStyle/>
        <a:p>
          <a:pPr algn="l"/>
          <a:r>
            <a:rPr lang="es-CL" sz="1200" i="0" dirty="0" smtClean="0">
              <a:latin typeface="Century Gothic" panose="020B0502020202020204" pitchFamily="34" charset="0"/>
            </a:rPr>
            <a:t>(20) “…presentaremos detalladamente un plan de capacitación de inserción laboral y educacional que beneficiará a </a:t>
          </a:r>
          <a:r>
            <a:rPr lang="es-CL" sz="1200" b="1" i="0" dirty="0" smtClean="0">
              <a:latin typeface="Century Gothic" panose="020B0502020202020204" pitchFamily="34" charset="0"/>
            </a:rPr>
            <a:t>150.000 jóvenes</a:t>
          </a:r>
          <a:r>
            <a:rPr lang="es-CL" sz="1200" i="0" dirty="0" smtClean="0">
              <a:latin typeface="Century Gothic" panose="020B0502020202020204" pitchFamily="34" charset="0"/>
            </a:rPr>
            <a:t>, incluyendo especialmente a jóvenes en situación de discapacidad.”</a:t>
          </a:r>
        </a:p>
        <a:p>
          <a:pPr algn="r"/>
          <a:r>
            <a:rPr lang="es-ES" sz="1000" i="0" dirty="0" smtClean="0">
              <a:latin typeface="Century Gothic" panose="020B0502020202020204" pitchFamily="34" charset="0"/>
            </a:rPr>
            <a:t>Programa de Gobierno Presidenta M. Bachelet</a:t>
          </a:r>
          <a:endParaRPr lang="es-ES" sz="1000" i="0" dirty="0">
            <a:latin typeface="Century Gothic" panose="020B0502020202020204" pitchFamily="34" charset="0"/>
          </a:endParaRPr>
        </a:p>
      </dgm:t>
    </dgm:pt>
    <dgm:pt modelId="{E51166DB-DC4B-4500-BD1D-AFA414BEA5BE}" type="parTrans" cxnId="{5BFB81F8-43AD-4290-9D0A-34EE2185E06C}">
      <dgm:prSet/>
      <dgm:spPr/>
      <dgm:t>
        <a:bodyPr/>
        <a:lstStyle/>
        <a:p>
          <a:endParaRPr lang="es-ES" i="0">
            <a:latin typeface="Agency FB" panose="020B0503020202020204" pitchFamily="34" charset="0"/>
          </a:endParaRPr>
        </a:p>
      </dgm:t>
    </dgm:pt>
    <dgm:pt modelId="{FADFED8D-6281-4D5E-A9EB-CC9C1C02EB32}" type="sibTrans" cxnId="{5BFB81F8-43AD-4290-9D0A-34EE2185E06C}">
      <dgm:prSet/>
      <dgm:spPr/>
      <dgm:t>
        <a:bodyPr/>
        <a:lstStyle/>
        <a:p>
          <a:endParaRPr lang="es-ES" i="0">
            <a:latin typeface="Agency FB" panose="020B0503020202020204" pitchFamily="34" charset="0"/>
          </a:endParaRPr>
        </a:p>
      </dgm:t>
    </dgm:pt>
    <dgm:pt modelId="{55CD4ACA-C0C0-413C-A5AF-CC1B33E85404}" type="pres">
      <dgm:prSet presAssocID="{16863208-182D-4DF2-BE28-E576175751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D523916-98F0-4749-A3E3-1FF631BAA88F}" type="pres">
      <dgm:prSet presAssocID="{9CCD1571-534B-49A9-B617-C6FD2E0D7540}" presName="parentLin" presStyleCnt="0"/>
      <dgm:spPr/>
      <dgm:t>
        <a:bodyPr/>
        <a:lstStyle/>
        <a:p>
          <a:endParaRPr lang="es-CL"/>
        </a:p>
      </dgm:t>
    </dgm:pt>
    <dgm:pt modelId="{22D26CB2-A9A3-4B2D-937A-BA0BAD861274}" type="pres">
      <dgm:prSet presAssocID="{9CCD1571-534B-49A9-B617-C6FD2E0D7540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6F91D5B9-BB6A-4B95-975E-A85C8A3AA209}" type="pres">
      <dgm:prSet presAssocID="{9CCD1571-534B-49A9-B617-C6FD2E0D7540}" presName="parentText" presStyleLbl="node1" presStyleIdx="0" presStyleCnt="2" custScaleX="142857" custScaleY="71302" custLinFactNeighborX="515" custLinFactNeighborY="-645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E152C-A6F4-46F3-919D-46943B224577}" type="pres">
      <dgm:prSet presAssocID="{9CCD1571-534B-49A9-B617-C6FD2E0D7540}" presName="negativeSpace" presStyleCnt="0"/>
      <dgm:spPr/>
      <dgm:t>
        <a:bodyPr/>
        <a:lstStyle/>
        <a:p>
          <a:endParaRPr lang="es-CL"/>
        </a:p>
      </dgm:t>
    </dgm:pt>
    <dgm:pt modelId="{14C08AC0-0117-40D2-9224-8F7D8CB0CA4E}" type="pres">
      <dgm:prSet presAssocID="{9CCD1571-534B-49A9-B617-C6FD2E0D754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02DF98-8E7B-4848-9F7C-317967FE605E}" type="pres">
      <dgm:prSet presAssocID="{B880074F-4EB4-4A88-ACCD-C9F30FA80EC0}" presName="spaceBetweenRectangles" presStyleCnt="0"/>
      <dgm:spPr/>
      <dgm:t>
        <a:bodyPr/>
        <a:lstStyle/>
        <a:p>
          <a:endParaRPr lang="es-CL"/>
        </a:p>
      </dgm:t>
    </dgm:pt>
    <dgm:pt modelId="{453E28DC-00B9-4A7C-B268-02DD0B3AACC5}" type="pres">
      <dgm:prSet presAssocID="{EB9D8AE3-CF02-4F10-B3B3-A3CB30AD5261}" presName="parentLin" presStyleCnt="0"/>
      <dgm:spPr/>
      <dgm:t>
        <a:bodyPr/>
        <a:lstStyle/>
        <a:p>
          <a:endParaRPr lang="es-CL"/>
        </a:p>
      </dgm:t>
    </dgm:pt>
    <dgm:pt modelId="{B4E8E375-CF07-4A6D-83DF-6310A60B20B4}" type="pres">
      <dgm:prSet presAssocID="{EB9D8AE3-CF02-4F10-B3B3-A3CB30AD5261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FC130913-17E0-4304-907A-F2F77EF471CA}" type="pres">
      <dgm:prSet presAssocID="{EB9D8AE3-CF02-4F10-B3B3-A3CB30AD5261}" presName="parentText" presStyleLbl="node1" presStyleIdx="1" presStyleCnt="2" custScaleX="142857" custScaleY="68197" custLinFactNeighborX="515" custLinFactNeighborY="-13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24AFEC-3D5A-46F4-ADDD-5C5E3B5D5B96}" type="pres">
      <dgm:prSet presAssocID="{EB9D8AE3-CF02-4F10-B3B3-A3CB30AD5261}" presName="negativeSpace" presStyleCnt="0"/>
      <dgm:spPr/>
      <dgm:t>
        <a:bodyPr/>
        <a:lstStyle/>
        <a:p>
          <a:endParaRPr lang="es-CL"/>
        </a:p>
      </dgm:t>
    </dgm:pt>
    <dgm:pt modelId="{601A13D3-84AE-480E-BC71-B2D9DA525BAF}" type="pres">
      <dgm:prSet presAssocID="{EB9D8AE3-CF02-4F10-B3B3-A3CB30AD526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49C98A1-7119-4399-80B8-A25D28FCFF84}" type="presOf" srcId="{9CCD1571-534B-49A9-B617-C6FD2E0D7540}" destId="{6F91D5B9-BB6A-4B95-975E-A85C8A3AA209}" srcOrd="1" destOrd="0" presId="urn:microsoft.com/office/officeart/2005/8/layout/list1"/>
    <dgm:cxn modelId="{C9AA4B71-2DFD-4C57-871B-1138363EC93E}" type="presOf" srcId="{EB9D8AE3-CF02-4F10-B3B3-A3CB30AD5261}" destId="{FC130913-17E0-4304-907A-F2F77EF471CA}" srcOrd="1" destOrd="0" presId="urn:microsoft.com/office/officeart/2005/8/layout/list1"/>
    <dgm:cxn modelId="{440D434D-2E30-44A7-B43B-D0BDF0FF6EE7}" type="presOf" srcId="{9CCD1571-534B-49A9-B617-C6FD2E0D7540}" destId="{22D26CB2-A9A3-4B2D-937A-BA0BAD861274}" srcOrd="0" destOrd="0" presId="urn:microsoft.com/office/officeart/2005/8/layout/list1"/>
    <dgm:cxn modelId="{2F15C777-ED19-4B37-BF49-89FEDF6DF97A}" type="presOf" srcId="{16863208-182D-4DF2-BE28-E5761757511A}" destId="{55CD4ACA-C0C0-413C-A5AF-CC1B33E85404}" srcOrd="0" destOrd="0" presId="urn:microsoft.com/office/officeart/2005/8/layout/list1"/>
    <dgm:cxn modelId="{5BFB81F8-43AD-4290-9D0A-34EE2185E06C}" srcId="{16863208-182D-4DF2-BE28-E5761757511A}" destId="{EB9D8AE3-CF02-4F10-B3B3-A3CB30AD5261}" srcOrd="1" destOrd="0" parTransId="{E51166DB-DC4B-4500-BD1D-AFA414BEA5BE}" sibTransId="{FADFED8D-6281-4D5E-A9EB-CC9C1C02EB32}"/>
    <dgm:cxn modelId="{97C33FBA-7D9C-421C-AC87-3F313F6020D6}" srcId="{16863208-182D-4DF2-BE28-E5761757511A}" destId="{9CCD1571-534B-49A9-B617-C6FD2E0D7540}" srcOrd="0" destOrd="0" parTransId="{D6BF9A91-77B4-43D0-AE92-C0B23D9C4367}" sibTransId="{B880074F-4EB4-4A88-ACCD-C9F30FA80EC0}"/>
    <dgm:cxn modelId="{1EB1C2EA-56C0-457E-8844-76C87F44747A}" type="presOf" srcId="{EB9D8AE3-CF02-4F10-B3B3-A3CB30AD5261}" destId="{B4E8E375-CF07-4A6D-83DF-6310A60B20B4}" srcOrd="0" destOrd="0" presId="urn:microsoft.com/office/officeart/2005/8/layout/list1"/>
    <dgm:cxn modelId="{EE6C79B0-93C6-4BA8-AB7D-0E05501D195B}" type="presParOf" srcId="{55CD4ACA-C0C0-413C-A5AF-CC1B33E85404}" destId="{1D523916-98F0-4749-A3E3-1FF631BAA88F}" srcOrd="0" destOrd="0" presId="urn:microsoft.com/office/officeart/2005/8/layout/list1"/>
    <dgm:cxn modelId="{46791675-DA87-4076-9FF5-DBFB81561B65}" type="presParOf" srcId="{1D523916-98F0-4749-A3E3-1FF631BAA88F}" destId="{22D26CB2-A9A3-4B2D-937A-BA0BAD861274}" srcOrd="0" destOrd="0" presId="urn:microsoft.com/office/officeart/2005/8/layout/list1"/>
    <dgm:cxn modelId="{711E0BEC-30D5-45D7-B509-5ECDE49C4807}" type="presParOf" srcId="{1D523916-98F0-4749-A3E3-1FF631BAA88F}" destId="{6F91D5B9-BB6A-4B95-975E-A85C8A3AA209}" srcOrd="1" destOrd="0" presId="urn:microsoft.com/office/officeart/2005/8/layout/list1"/>
    <dgm:cxn modelId="{423CDAB2-86D5-44ED-8E92-B03223420953}" type="presParOf" srcId="{55CD4ACA-C0C0-413C-A5AF-CC1B33E85404}" destId="{AA5E152C-A6F4-46F3-919D-46943B224577}" srcOrd="1" destOrd="0" presId="urn:microsoft.com/office/officeart/2005/8/layout/list1"/>
    <dgm:cxn modelId="{418C3A62-6935-4A43-B05C-D810956ADC2D}" type="presParOf" srcId="{55CD4ACA-C0C0-413C-A5AF-CC1B33E85404}" destId="{14C08AC0-0117-40D2-9224-8F7D8CB0CA4E}" srcOrd="2" destOrd="0" presId="urn:microsoft.com/office/officeart/2005/8/layout/list1"/>
    <dgm:cxn modelId="{4FB1E6AA-764C-4C99-84D6-91E07C5E939F}" type="presParOf" srcId="{55CD4ACA-C0C0-413C-A5AF-CC1B33E85404}" destId="{EF02DF98-8E7B-4848-9F7C-317967FE605E}" srcOrd="3" destOrd="0" presId="urn:microsoft.com/office/officeart/2005/8/layout/list1"/>
    <dgm:cxn modelId="{0FE502AE-CDCA-4366-8E43-2EA27CB778C8}" type="presParOf" srcId="{55CD4ACA-C0C0-413C-A5AF-CC1B33E85404}" destId="{453E28DC-00B9-4A7C-B268-02DD0B3AACC5}" srcOrd="4" destOrd="0" presId="urn:microsoft.com/office/officeart/2005/8/layout/list1"/>
    <dgm:cxn modelId="{C1EAAEBD-2C6D-47ED-BFA9-2FECA957B105}" type="presParOf" srcId="{453E28DC-00B9-4A7C-B268-02DD0B3AACC5}" destId="{B4E8E375-CF07-4A6D-83DF-6310A60B20B4}" srcOrd="0" destOrd="0" presId="urn:microsoft.com/office/officeart/2005/8/layout/list1"/>
    <dgm:cxn modelId="{17264342-C066-4201-AF21-745CA0D6CC3E}" type="presParOf" srcId="{453E28DC-00B9-4A7C-B268-02DD0B3AACC5}" destId="{FC130913-17E0-4304-907A-F2F77EF471CA}" srcOrd="1" destOrd="0" presId="urn:microsoft.com/office/officeart/2005/8/layout/list1"/>
    <dgm:cxn modelId="{65DAB565-430D-46FB-B413-37DBFF50CC1D}" type="presParOf" srcId="{55CD4ACA-C0C0-413C-A5AF-CC1B33E85404}" destId="{3624AFEC-3D5A-46F4-ADDD-5C5E3B5D5B96}" srcOrd="5" destOrd="0" presId="urn:microsoft.com/office/officeart/2005/8/layout/list1"/>
    <dgm:cxn modelId="{CEFB6F51-B8A8-4FFC-A400-BAC883A68939}" type="presParOf" srcId="{55CD4ACA-C0C0-413C-A5AF-CC1B33E85404}" destId="{601A13D3-84AE-480E-BC71-B2D9DA525B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0E239-F1C4-42FA-8F1C-EE336DFE8C1E}" type="doc">
      <dgm:prSet loTypeId="urn:microsoft.com/office/officeart/2008/layout/RadialCluster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1F872FC-B51E-4B91-8C56-D98960DB3B80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L" sz="2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450.000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L" sz="2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personas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L" sz="1400" dirty="0" smtClean="0">
              <a:solidFill>
                <a:schemeClr val="bg1"/>
              </a:solidFill>
              <a:latin typeface="Century Gothic" panose="020B0502020202020204" pitchFamily="34" charset="0"/>
            </a:rPr>
            <a:t>(2014 – 2018)</a:t>
          </a:r>
          <a:endParaRPr lang="es-CL" sz="14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A56CEAC-0912-4321-8D87-E7497FBFADF3}" type="parTrans" cxnId="{16400D85-49F0-4559-8546-745B7E5448CF}">
      <dgm:prSet/>
      <dgm:spPr/>
      <dgm:t>
        <a:bodyPr/>
        <a:lstStyle/>
        <a:p>
          <a:endParaRPr lang="es-CL"/>
        </a:p>
      </dgm:t>
    </dgm:pt>
    <dgm:pt modelId="{B72F5433-9A44-4503-8170-4F8FBAFDCDD8}" type="sibTrans" cxnId="{16400D85-49F0-4559-8546-745B7E5448CF}">
      <dgm:prSet/>
      <dgm:spPr/>
      <dgm:t>
        <a:bodyPr/>
        <a:lstStyle/>
        <a:p>
          <a:endParaRPr lang="es-CL"/>
        </a:p>
      </dgm:t>
    </dgm:pt>
    <dgm:pt modelId="{192E62D4-1143-4BC4-966A-3AFD153FF502}">
      <dgm:prSet phldrT="[Texto]" custT="1"/>
      <dgm:spPr/>
      <dgm:t>
        <a:bodyPr/>
        <a:lstStyle/>
        <a:p>
          <a:r>
            <a:rPr lang="es-CL" sz="1800" b="1" dirty="0" smtClean="0">
              <a:latin typeface="Century Gothic" panose="020B0502020202020204" pitchFamily="34" charset="0"/>
            </a:rPr>
            <a:t>JÓVENES</a:t>
          </a:r>
        </a:p>
        <a:p>
          <a:r>
            <a:rPr lang="es-CL" sz="1800" b="1" dirty="0" smtClean="0">
              <a:latin typeface="Century Gothic" panose="020B0502020202020204" pitchFamily="34" charset="0"/>
            </a:rPr>
            <a:t>130.000</a:t>
          </a:r>
          <a:endParaRPr lang="es-CL" sz="1800" b="1" dirty="0">
            <a:latin typeface="Century Gothic" panose="020B0502020202020204" pitchFamily="34" charset="0"/>
          </a:endParaRPr>
        </a:p>
      </dgm:t>
    </dgm:pt>
    <dgm:pt modelId="{3BD9492F-66FC-460A-A932-17ED4CB2CE08}" type="parTrans" cxnId="{E191AA3B-829F-4AC6-95E0-D513BB76C8ED}">
      <dgm:prSet/>
      <dgm:spPr/>
      <dgm:t>
        <a:bodyPr/>
        <a:lstStyle/>
        <a:p>
          <a:endParaRPr lang="es-CL"/>
        </a:p>
      </dgm:t>
    </dgm:pt>
    <dgm:pt modelId="{C8CB75E4-C417-4B48-81CA-D8BFCED19828}" type="sibTrans" cxnId="{E191AA3B-829F-4AC6-95E0-D513BB76C8ED}">
      <dgm:prSet/>
      <dgm:spPr/>
      <dgm:t>
        <a:bodyPr/>
        <a:lstStyle/>
        <a:p>
          <a:endParaRPr lang="es-CL"/>
        </a:p>
      </dgm:t>
    </dgm:pt>
    <dgm:pt modelId="{B5522465-9B2A-41CE-8D3E-B824F13FF1C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1600" b="1" dirty="0" smtClean="0">
              <a:latin typeface="Century Gothic" panose="020B0502020202020204" pitchFamily="34" charset="0"/>
            </a:rPr>
            <a:t>JÓVENES CON DISCAPACIDAD</a:t>
          </a:r>
        </a:p>
        <a:p>
          <a:r>
            <a:rPr lang="es-CL" sz="1600" b="1" dirty="0" smtClean="0">
              <a:latin typeface="Century Gothic" panose="020B0502020202020204" pitchFamily="34" charset="0"/>
            </a:rPr>
            <a:t>20.000</a:t>
          </a:r>
          <a:endParaRPr lang="es-CL" sz="1600" b="1" dirty="0">
            <a:latin typeface="Century Gothic" panose="020B0502020202020204" pitchFamily="34" charset="0"/>
          </a:endParaRPr>
        </a:p>
      </dgm:t>
    </dgm:pt>
    <dgm:pt modelId="{7DE36DE2-5E91-4294-AF9C-F6D56D76105B}" type="parTrans" cxnId="{BDA3F504-336B-4AEA-A926-944D5375FCC3}">
      <dgm:prSet/>
      <dgm:spPr/>
      <dgm:t>
        <a:bodyPr/>
        <a:lstStyle/>
        <a:p>
          <a:endParaRPr lang="es-CL"/>
        </a:p>
      </dgm:t>
    </dgm:pt>
    <dgm:pt modelId="{F27A083D-25CA-4A96-A242-FA6638E6D5F5}" type="sibTrans" cxnId="{BDA3F504-336B-4AEA-A926-944D5375FCC3}">
      <dgm:prSet/>
      <dgm:spPr/>
      <dgm:t>
        <a:bodyPr/>
        <a:lstStyle/>
        <a:p>
          <a:endParaRPr lang="es-CL"/>
        </a:p>
      </dgm:t>
    </dgm:pt>
    <dgm:pt modelId="{54BBE6A2-74AB-443D-9917-7640B50E9F85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1800" b="1" dirty="0" smtClean="0">
              <a:latin typeface="Century Gothic" panose="020B0502020202020204" pitchFamily="34" charset="0"/>
            </a:rPr>
            <a:t>MUJERES</a:t>
          </a:r>
        </a:p>
        <a:p>
          <a:r>
            <a:rPr lang="es-CL" sz="1600" b="1" dirty="0" smtClean="0">
              <a:latin typeface="Century Gothic" panose="020B0502020202020204" pitchFamily="34" charset="0"/>
            </a:rPr>
            <a:t>300.000</a:t>
          </a:r>
        </a:p>
        <a:p>
          <a:r>
            <a:rPr lang="es-CL" sz="1400" b="0" dirty="0" smtClean="0">
              <a:latin typeface="Century Gothic" panose="020B0502020202020204" pitchFamily="34" charset="0"/>
            </a:rPr>
            <a:t>40.000 en emprendimiento </a:t>
          </a:r>
          <a:endParaRPr lang="es-CL" sz="1400" b="0" dirty="0">
            <a:latin typeface="Century Gothic" panose="020B0502020202020204" pitchFamily="34" charset="0"/>
          </a:endParaRPr>
        </a:p>
      </dgm:t>
    </dgm:pt>
    <dgm:pt modelId="{830E5DBD-C61D-49BD-9A51-4672C78E584D}" type="parTrans" cxnId="{D453D591-2C80-404D-B3FF-D7B7FCAF3B82}">
      <dgm:prSet/>
      <dgm:spPr/>
      <dgm:t>
        <a:bodyPr/>
        <a:lstStyle/>
        <a:p>
          <a:endParaRPr lang="es-CL"/>
        </a:p>
      </dgm:t>
    </dgm:pt>
    <dgm:pt modelId="{BCA481CB-ADC2-4045-A3F3-F351D727F2B6}" type="sibTrans" cxnId="{D453D591-2C80-404D-B3FF-D7B7FCAF3B82}">
      <dgm:prSet/>
      <dgm:spPr/>
      <dgm:t>
        <a:bodyPr/>
        <a:lstStyle/>
        <a:p>
          <a:endParaRPr lang="es-CL"/>
        </a:p>
      </dgm:t>
    </dgm:pt>
    <dgm:pt modelId="{907FB0A7-F710-415A-8CBC-304BFF67ABAC}" type="pres">
      <dgm:prSet presAssocID="{9480E239-F1C4-42FA-8F1C-EE336DFE8C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FFB30F46-A231-4425-A876-422109C60F44}" type="pres">
      <dgm:prSet presAssocID="{61F872FC-B51E-4B91-8C56-D98960DB3B80}" presName="singleCycle" presStyleCnt="0"/>
      <dgm:spPr/>
      <dgm:t>
        <a:bodyPr/>
        <a:lstStyle/>
        <a:p>
          <a:endParaRPr lang="es-CL"/>
        </a:p>
      </dgm:t>
    </dgm:pt>
    <dgm:pt modelId="{76183081-4F6E-4A26-8CB3-2FA8F4AF1CF7}" type="pres">
      <dgm:prSet presAssocID="{61F872FC-B51E-4B91-8C56-D98960DB3B80}" presName="singleCenter" presStyleLbl="node1" presStyleIdx="0" presStyleCnt="4" custScaleX="132048" custScaleY="125343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055352B0-4BCA-470B-82DD-6E3113EDE866}" type="pres">
      <dgm:prSet presAssocID="{3BD9492F-66FC-460A-A932-17ED4CB2CE08}" presName="Name56" presStyleLbl="parChTrans1D2" presStyleIdx="0" presStyleCnt="3"/>
      <dgm:spPr/>
      <dgm:t>
        <a:bodyPr/>
        <a:lstStyle/>
        <a:p>
          <a:endParaRPr lang="es-CL"/>
        </a:p>
      </dgm:t>
    </dgm:pt>
    <dgm:pt modelId="{57064457-2067-4788-8192-BF21E7E58D8F}" type="pres">
      <dgm:prSet presAssocID="{192E62D4-1143-4BC4-966A-3AFD153FF502}" presName="text0" presStyleLbl="node1" presStyleIdx="1" presStyleCnt="4" custScaleX="162285" custScaleY="135786" custRadScaleRad="1020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66CB46-726D-4133-A988-99CF308658F3}" type="pres">
      <dgm:prSet presAssocID="{7DE36DE2-5E91-4294-AF9C-F6D56D76105B}" presName="Name56" presStyleLbl="parChTrans1D2" presStyleIdx="1" presStyleCnt="3"/>
      <dgm:spPr/>
      <dgm:t>
        <a:bodyPr/>
        <a:lstStyle/>
        <a:p>
          <a:endParaRPr lang="es-CL"/>
        </a:p>
      </dgm:t>
    </dgm:pt>
    <dgm:pt modelId="{7B6ED6EE-DCDC-43D1-AC62-0A7B9ED6A8FE}" type="pres">
      <dgm:prSet presAssocID="{B5522465-9B2A-41CE-8D3E-B824F13FF1CF}" presName="text0" presStyleLbl="node1" presStyleIdx="2" presStyleCnt="4" custScaleX="186101" custScaleY="124810" custRadScaleRad="103013" custRadScaleInc="141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D989A2-9DAA-485C-BF20-A5ED673948EC}" type="pres">
      <dgm:prSet presAssocID="{830E5DBD-C61D-49BD-9A51-4672C78E584D}" presName="Name56" presStyleLbl="parChTrans1D2" presStyleIdx="2" presStyleCnt="3"/>
      <dgm:spPr/>
      <dgm:t>
        <a:bodyPr/>
        <a:lstStyle/>
        <a:p>
          <a:endParaRPr lang="es-CL"/>
        </a:p>
      </dgm:t>
    </dgm:pt>
    <dgm:pt modelId="{7D98FE03-72CE-4200-8ACC-F7C9FFF5DEE2}" type="pres">
      <dgm:prSet presAssocID="{54BBE6A2-74AB-443D-9917-7640B50E9F85}" presName="text0" presStyleLbl="node1" presStyleIdx="3" presStyleCnt="4" custScaleX="192904" custScaleY="134031" custRadScaleRad="103726" custRadScaleInc="-235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54B8227-BDD9-4216-8FD6-C0366D498045}" type="presOf" srcId="{3BD9492F-66FC-460A-A932-17ED4CB2CE08}" destId="{055352B0-4BCA-470B-82DD-6E3113EDE866}" srcOrd="0" destOrd="0" presId="urn:microsoft.com/office/officeart/2008/layout/RadialCluster"/>
    <dgm:cxn modelId="{E191AA3B-829F-4AC6-95E0-D513BB76C8ED}" srcId="{61F872FC-B51E-4B91-8C56-D98960DB3B80}" destId="{192E62D4-1143-4BC4-966A-3AFD153FF502}" srcOrd="0" destOrd="0" parTransId="{3BD9492F-66FC-460A-A932-17ED4CB2CE08}" sibTransId="{C8CB75E4-C417-4B48-81CA-D8BFCED19828}"/>
    <dgm:cxn modelId="{FF6B28F5-C88C-459E-9ED9-F4C9A0A8A403}" type="presOf" srcId="{54BBE6A2-74AB-443D-9917-7640B50E9F85}" destId="{7D98FE03-72CE-4200-8ACC-F7C9FFF5DEE2}" srcOrd="0" destOrd="0" presId="urn:microsoft.com/office/officeart/2008/layout/RadialCluster"/>
    <dgm:cxn modelId="{16400D85-49F0-4559-8546-745B7E5448CF}" srcId="{9480E239-F1C4-42FA-8F1C-EE336DFE8C1E}" destId="{61F872FC-B51E-4B91-8C56-D98960DB3B80}" srcOrd="0" destOrd="0" parTransId="{AA56CEAC-0912-4321-8D87-E7497FBFADF3}" sibTransId="{B72F5433-9A44-4503-8170-4F8FBAFDCDD8}"/>
    <dgm:cxn modelId="{70EDEA8A-5007-40F3-9667-D5CB9C32D34A}" type="presOf" srcId="{192E62D4-1143-4BC4-966A-3AFD153FF502}" destId="{57064457-2067-4788-8192-BF21E7E58D8F}" srcOrd="0" destOrd="0" presId="urn:microsoft.com/office/officeart/2008/layout/RadialCluster"/>
    <dgm:cxn modelId="{7F79D82D-D30C-4C06-8045-37E25E3FD4A2}" type="presOf" srcId="{61F872FC-B51E-4B91-8C56-D98960DB3B80}" destId="{76183081-4F6E-4A26-8CB3-2FA8F4AF1CF7}" srcOrd="0" destOrd="0" presId="urn:microsoft.com/office/officeart/2008/layout/RadialCluster"/>
    <dgm:cxn modelId="{BDA3F504-336B-4AEA-A926-944D5375FCC3}" srcId="{61F872FC-B51E-4B91-8C56-D98960DB3B80}" destId="{B5522465-9B2A-41CE-8D3E-B824F13FF1CF}" srcOrd="1" destOrd="0" parTransId="{7DE36DE2-5E91-4294-AF9C-F6D56D76105B}" sibTransId="{F27A083D-25CA-4A96-A242-FA6638E6D5F5}"/>
    <dgm:cxn modelId="{D453D591-2C80-404D-B3FF-D7B7FCAF3B82}" srcId="{61F872FC-B51E-4B91-8C56-D98960DB3B80}" destId="{54BBE6A2-74AB-443D-9917-7640B50E9F85}" srcOrd="2" destOrd="0" parTransId="{830E5DBD-C61D-49BD-9A51-4672C78E584D}" sibTransId="{BCA481CB-ADC2-4045-A3F3-F351D727F2B6}"/>
    <dgm:cxn modelId="{ADC7F8D6-11F3-408B-83FD-81CD4492E8BC}" type="presOf" srcId="{B5522465-9B2A-41CE-8D3E-B824F13FF1CF}" destId="{7B6ED6EE-DCDC-43D1-AC62-0A7B9ED6A8FE}" srcOrd="0" destOrd="0" presId="urn:microsoft.com/office/officeart/2008/layout/RadialCluster"/>
    <dgm:cxn modelId="{751FB22A-A1BD-4371-87C8-07F9676A95C8}" type="presOf" srcId="{7DE36DE2-5E91-4294-AF9C-F6D56D76105B}" destId="{8E66CB46-726D-4133-A988-99CF308658F3}" srcOrd="0" destOrd="0" presId="urn:microsoft.com/office/officeart/2008/layout/RadialCluster"/>
    <dgm:cxn modelId="{CF07F788-AEFD-44C8-A475-6597B7B6F6FF}" type="presOf" srcId="{9480E239-F1C4-42FA-8F1C-EE336DFE8C1E}" destId="{907FB0A7-F710-415A-8CBC-304BFF67ABAC}" srcOrd="0" destOrd="0" presId="urn:microsoft.com/office/officeart/2008/layout/RadialCluster"/>
    <dgm:cxn modelId="{168ABF83-BE01-4AAC-9ED8-E1356ABB82E1}" type="presOf" srcId="{830E5DBD-C61D-49BD-9A51-4672C78E584D}" destId="{22D989A2-9DAA-485C-BF20-A5ED673948EC}" srcOrd="0" destOrd="0" presId="urn:microsoft.com/office/officeart/2008/layout/RadialCluster"/>
    <dgm:cxn modelId="{863263F2-4F8A-495B-845F-BFF4831A1F1F}" type="presParOf" srcId="{907FB0A7-F710-415A-8CBC-304BFF67ABAC}" destId="{FFB30F46-A231-4425-A876-422109C60F44}" srcOrd="0" destOrd="0" presId="urn:microsoft.com/office/officeart/2008/layout/RadialCluster"/>
    <dgm:cxn modelId="{CC6AC6E1-3289-48F1-B093-C1946E44C197}" type="presParOf" srcId="{FFB30F46-A231-4425-A876-422109C60F44}" destId="{76183081-4F6E-4A26-8CB3-2FA8F4AF1CF7}" srcOrd="0" destOrd="0" presId="urn:microsoft.com/office/officeart/2008/layout/RadialCluster"/>
    <dgm:cxn modelId="{3A2DE3C9-6BBB-4ACA-978E-875E3FFC1ED8}" type="presParOf" srcId="{FFB30F46-A231-4425-A876-422109C60F44}" destId="{055352B0-4BCA-470B-82DD-6E3113EDE866}" srcOrd="1" destOrd="0" presId="urn:microsoft.com/office/officeart/2008/layout/RadialCluster"/>
    <dgm:cxn modelId="{793375EB-33C8-44CB-8EA7-FF20FDB576D7}" type="presParOf" srcId="{FFB30F46-A231-4425-A876-422109C60F44}" destId="{57064457-2067-4788-8192-BF21E7E58D8F}" srcOrd="2" destOrd="0" presId="urn:microsoft.com/office/officeart/2008/layout/RadialCluster"/>
    <dgm:cxn modelId="{A058A70E-702B-436C-9C3F-0D2069B6222D}" type="presParOf" srcId="{FFB30F46-A231-4425-A876-422109C60F44}" destId="{8E66CB46-726D-4133-A988-99CF308658F3}" srcOrd="3" destOrd="0" presId="urn:microsoft.com/office/officeart/2008/layout/RadialCluster"/>
    <dgm:cxn modelId="{A9F1849C-B92C-452E-AE2C-73153C88899D}" type="presParOf" srcId="{FFB30F46-A231-4425-A876-422109C60F44}" destId="{7B6ED6EE-DCDC-43D1-AC62-0A7B9ED6A8FE}" srcOrd="4" destOrd="0" presId="urn:microsoft.com/office/officeart/2008/layout/RadialCluster"/>
    <dgm:cxn modelId="{583CF9E9-BC73-4F40-AD98-0CAB579C8C33}" type="presParOf" srcId="{FFB30F46-A231-4425-A876-422109C60F44}" destId="{22D989A2-9DAA-485C-BF20-A5ED673948EC}" srcOrd="5" destOrd="0" presId="urn:microsoft.com/office/officeart/2008/layout/RadialCluster"/>
    <dgm:cxn modelId="{E8257112-56B6-407F-BAD7-C1C4B4F1D7FE}" type="presParOf" srcId="{FFB30F46-A231-4425-A876-422109C60F44}" destId="{7D98FE03-72CE-4200-8ACC-F7C9FFF5DEE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7D2C87-4C37-4DB5-84E3-F725C869F8FC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AFFB001-F54A-45F3-95D2-3CFB01EFC8FC}">
      <dgm:prSet phldrT="[Texto]" custT="1"/>
      <dgm:spPr/>
      <dgm:t>
        <a:bodyPr/>
        <a:lstStyle/>
        <a:p>
          <a:r>
            <a:rPr lang="es-CL" sz="1600" dirty="0" smtClean="0">
              <a:latin typeface="Candara" panose="020E0502030303020204" pitchFamily="34" charset="0"/>
            </a:rPr>
            <a:t>Establecimientos de Educación Media Técnico Profesional</a:t>
          </a:r>
          <a:endParaRPr lang="es-CL" sz="1600" dirty="0">
            <a:latin typeface="Candara" panose="020E0502030303020204" pitchFamily="34" charset="0"/>
          </a:endParaRPr>
        </a:p>
      </dgm:t>
    </dgm:pt>
    <dgm:pt modelId="{F62F8947-4A1F-4496-A0C8-287CDDAA6777}" type="parTrans" cxnId="{90AF7C8A-643A-4D8F-9F62-0161BD5F65AF}">
      <dgm:prSet/>
      <dgm:spPr/>
      <dgm:t>
        <a:bodyPr/>
        <a:lstStyle/>
        <a:p>
          <a:endParaRPr lang="es-CL" sz="2000">
            <a:latin typeface="Candara" panose="020E0502030303020204" pitchFamily="34" charset="0"/>
          </a:endParaRPr>
        </a:p>
      </dgm:t>
    </dgm:pt>
    <dgm:pt modelId="{6AFE0C87-8A08-47FC-9B8E-96BD61AC5A9C}" type="sibTrans" cxnId="{90AF7C8A-643A-4D8F-9F62-0161BD5F65AF}">
      <dgm:prSet/>
      <dgm:spPr/>
      <dgm:t>
        <a:bodyPr/>
        <a:lstStyle/>
        <a:p>
          <a:endParaRPr lang="es-CL" sz="2000">
            <a:latin typeface="Candara" panose="020E0502030303020204" pitchFamily="34" charset="0"/>
          </a:endParaRPr>
        </a:p>
      </dgm:t>
    </dgm:pt>
    <dgm:pt modelId="{31C7F264-B4AF-4919-883D-033A05859DFF}">
      <dgm:prSet phldrT="[Texto]" custT="1"/>
      <dgm:spPr/>
      <dgm:t>
        <a:bodyPr/>
        <a:lstStyle/>
        <a:p>
          <a:r>
            <a:rPr lang="es-CL" sz="1600" dirty="0" smtClean="0">
              <a:latin typeface="Candara" panose="020E0502030303020204" pitchFamily="34" charset="0"/>
            </a:rPr>
            <a:t>Públicos</a:t>
          </a:r>
          <a:endParaRPr lang="es-CL" sz="1600" dirty="0">
            <a:latin typeface="Candara" panose="020E0502030303020204" pitchFamily="34" charset="0"/>
          </a:endParaRPr>
        </a:p>
      </dgm:t>
    </dgm:pt>
    <dgm:pt modelId="{4497AA4C-06C0-4355-82A7-1BC42440F760}" type="parTrans" cxnId="{41ADA539-92E7-4E92-B6EB-D2FE3B1EB14F}">
      <dgm:prSet custT="1"/>
      <dgm:spPr/>
      <dgm:t>
        <a:bodyPr/>
        <a:lstStyle/>
        <a:p>
          <a:endParaRPr lang="es-CL" sz="600">
            <a:latin typeface="Candara" panose="020E0502030303020204" pitchFamily="34" charset="0"/>
          </a:endParaRPr>
        </a:p>
      </dgm:t>
    </dgm:pt>
    <dgm:pt modelId="{1BDB4672-4EE8-44AA-8155-441392C7F919}" type="sibTrans" cxnId="{41ADA539-92E7-4E92-B6EB-D2FE3B1EB14F}">
      <dgm:prSet/>
      <dgm:spPr/>
      <dgm:t>
        <a:bodyPr/>
        <a:lstStyle/>
        <a:p>
          <a:endParaRPr lang="es-CL" sz="2000">
            <a:latin typeface="Candara" panose="020E0502030303020204" pitchFamily="34" charset="0"/>
          </a:endParaRPr>
        </a:p>
      </dgm:t>
    </dgm:pt>
    <dgm:pt modelId="{A46F262C-09B3-4807-A102-76B9058D8FBF}">
      <dgm:prSet phldrT="[Texto]" custT="1"/>
      <dgm:spPr/>
      <dgm:t>
        <a:bodyPr/>
        <a:lstStyle/>
        <a:p>
          <a:r>
            <a:rPr lang="es-CL" sz="1600" dirty="0" smtClean="0">
              <a:latin typeface="Candara" panose="020E0502030303020204" pitchFamily="34" charset="0"/>
            </a:rPr>
            <a:t>LTP de Ad. Municipal</a:t>
          </a:r>
          <a:endParaRPr lang="es-CL" sz="1600" dirty="0">
            <a:latin typeface="Candara" panose="020E0502030303020204" pitchFamily="34" charset="0"/>
          </a:endParaRPr>
        </a:p>
      </dgm:t>
    </dgm:pt>
    <dgm:pt modelId="{43236FF7-C21E-4993-A7CA-CC7D9A81D466}" type="parTrans" cxnId="{7B9F1FDF-8F18-4D19-86CA-F2A4FE785E2C}">
      <dgm:prSet custT="1"/>
      <dgm:spPr/>
      <dgm:t>
        <a:bodyPr/>
        <a:lstStyle/>
        <a:p>
          <a:endParaRPr lang="es-CL" sz="600">
            <a:latin typeface="Candara" panose="020E0502030303020204" pitchFamily="34" charset="0"/>
          </a:endParaRPr>
        </a:p>
      </dgm:t>
    </dgm:pt>
    <dgm:pt modelId="{1BCCD521-48A3-4FBA-8639-42309F3BDA5D}" type="sibTrans" cxnId="{7B9F1FDF-8F18-4D19-86CA-F2A4FE785E2C}">
      <dgm:prSet/>
      <dgm:spPr/>
      <dgm:t>
        <a:bodyPr/>
        <a:lstStyle/>
        <a:p>
          <a:endParaRPr lang="es-CL" sz="2000">
            <a:latin typeface="Candara" panose="020E0502030303020204" pitchFamily="34" charset="0"/>
          </a:endParaRPr>
        </a:p>
      </dgm:t>
    </dgm:pt>
    <dgm:pt modelId="{DCDD4B15-0BB2-4E22-88AA-D87A5F7BA4B2}">
      <dgm:prSet phldrT="[Texto]" custT="1"/>
      <dgm:spPr/>
      <dgm:t>
        <a:bodyPr/>
        <a:lstStyle/>
        <a:p>
          <a:r>
            <a:rPr lang="es-CL" sz="1600" dirty="0" smtClean="0">
              <a:latin typeface="Candara" panose="020E0502030303020204" pitchFamily="34" charset="0"/>
            </a:rPr>
            <a:t>LTP Administrados por Corporaciones</a:t>
          </a:r>
          <a:endParaRPr lang="es-CL" sz="1600" dirty="0">
            <a:latin typeface="Candara" panose="020E0502030303020204" pitchFamily="34" charset="0"/>
          </a:endParaRPr>
        </a:p>
      </dgm:t>
    </dgm:pt>
    <dgm:pt modelId="{9D24B17C-9A90-490D-B64A-639AF7D08715}" type="parTrans" cxnId="{6346751E-BC22-48BD-9DD0-3CC68BE9F2FD}">
      <dgm:prSet custT="1"/>
      <dgm:spPr/>
      <dgm:t>
        <a:bodyPr/>
        <a:lstStyle/>
        <a:p>
          <a:endParaRPr lang="es-CL" sz="600">
            <a:latin typeface="Candara" panose="020E0502030303020204" pitchFamily="34" charset="0"/>
          </a:endParaRPr>
        </a:p>
      </dgm:t>
    </dgm:pt>
    <dgm:pt modelId="{6A401D2A-CCC2-4C98-8BC3-A3EEC765DAE9}" type="sibTrans" cxnId="{6346751E-BC22-48BD-9DD0-3CC68BE9F2FD}">
      <dgm:prSet/>
      <dgm:spPr/>
      <dgm:t>
        <a:bodyPr/>
        <a:lstStyle/>
        <a:p>
          <a:endParaRPr lang="es-CL" sz="2000">
            <a:latin typeface="Candara" panose="020E0502030303020204" pitchFamily="34" charset="0"/>
          </a:endParaRPr>
        </a:p>
      </dgm:t>
    </dgm:pt>
    <dgm:pt modelId="{B5906EB9-B6FB-4F9B-ABC8-71AA9231DD48}">
      <dgm:prSet phldrT="[Texto]" custT="1"/>
      <dgm:spPr/>
      <dgm:t>
        <a:bodyPr/>
        <a:lstStyle/>
        <a:p>
          <a:r>
            <a:rPr lang="es-CL" sz="1600" dirty="0" smtClean="0">
              <a:latin typeface="Candara" panose="020E0502030303020204" pitchFamily="34" charset="0"/>
            </a:rPr>
            <a:t>Privados</a:t>
          </a:r>
          <a:endParaRPr lang="es-CL" sz="1600" dirty="0">
            <a:latin typeface="Candara" panose="020E0502030303020204" pitchFamily="34" charset="0"/>
          </a:endParaRPr>
        </a:p>
      </dgm:t>
    </dgm:pt>
    <dgm:pt modelId="{C48BF817-6DF8-49D7-9F93-2534B5CE3A3D}" type="parTrans" cxnId="{7794C5D4-A8D0-4455-9F0C-156C2EDC49D4}">
      <dgm:prSet custT="1"/>
      <dgm:spPr/>
      <dgm:t>
        <a:bodyPr/>
        <a:lstStyle/>
        <a:p>
          <a:endParaRPr lang="es-CL" sz="600">
            <a:latin typeface="Candara" panose="020E0502030303020204" pitchFamily="34" charset="0"/>
          </a:endParaRPr>
        </a:p>
      </dgm:t>
    </dgm:pt>
    <dgm:pt modelId="{D1F7174E-BDF8-4779-B654-094D5839DB35}" type="sibTrans" cxnId="{7794C5D4-A8D0-4455-9F0C-156C2EDC49D4}">
      <dgm:prSet/>
      <dgm:spPr/>
      <dgm:t>
        <a:bodyPr/>
        <a:lstStyle/>
        <a:p>
          <a:endParaRPr lang="es-CL" sz="2000">
            <a:latin typeface="Candara" panose="020E0502030303020204" pitchFamily="34" charset="0"/>
          </a:endParaRPr>
        </a:p>
      </dgm:t>
    </dgm:pt>
    <dgm:pt modelId="{D38BD32B-F48A-4247-8A96-2FBC39CE2885}">
      <dgm:prSet phldrT="[Texto]" custT="1"/>
      <dgm:spPr/>
      <dgm:t>
        <a:bodyPr/>
        <a:lstStyle/>
        <a:p>
          <a:r>
            <a:rPr lang="es-CL" sz="1600" dirty="0" smtClean="0">
              <a:latin typeface="Candara" panose="020E0502030303020204" pitchFamily="34" charset="0"/>
            </a:rPr>
            <a:t>LTP de Ad. Delegada</a:t>
          </a:r>
          <a:endParaRPr lang="es-CL" sz="1600" dirty="0">
            <a:latin typeface="Candara" panose="020E0502030303020204" pitchFamily="34" charset="0"/>
          </a:endParaRPr>
        </a:p>
      </dgm:t>
    </dgm:pt>
    <dgm:pt modelId="{01CB9AAA-C486-478C-823C-DD9EE2E21E28}" type="parTrans" cxnId="{3502675A-DEF5-47EC-B1C7-352978AE3392}">
      <dgm:prSet custT="1"/>
      <dgm:spPr/>
      <dgm:t>
        <a:bodyPr/>
        <a:lstStyle/>
        <a:p>
          <a:endParaRPr lang="es-CL" sz="600">
            <a:latin typeface="Candara" panose="020E0502030303020204" pitchFamily="34" charset="0"/>
          </a:endParaRPr>
        </a:p>
      </dgm:t>
    </dgm:pt>
    <dgm:pt modelId="{D3E334E2-E098-4C09-9C22-DAF38F687573}" type="sibTrans" cxnId="{3502675A-DEF5-47EC-B1C7-352978AE3392}">
      <dgm:prSet/>
      <dgm:spPr/>
      <dgm:t>
        <a:bodyPr/>
        <a:lstStyle/>
        <a:p>
          <a:endParaRPr lang="es-CL" sz="2000">
            <a:latin typeface="Candara" panose="020E0502030303020204" pitchFamily="34" charset="0"/>
          </a:endParaRPr>
        </a:p>
      </dgm:t>
    </dgm:pt>
    <dgm:pt modelId="{52823934-B2F7-4869-AEEA-400415691EAC}">
      <dgm:prSet phldrT="[Texto]" custT="1"/>
      <dgm:spPr/>
      <dgm:t>
        <a:bodyPr/>
        <a:lstStyle/>
        <a:p>
          <a:r>
            <a:rPr lang="es-CL" sz="1600" dirty="0" smtClean="0">
              <a:latin typeface="Candara" panose="020E0502030303020204" pitchFamily="34" charset="0"/>
            </a:rPr>
            <a:t>LTP Particulares Subvencionados</a:t>
          </a:r>
          <a:endParaRPr lang="es-CL" sz="1600" dirty="0">
            <a:latin typeface="Candara" panose="020E0502030303020204" pitchFamily="34" charset="0"/>
          </a:endParaRPr>
        </a:p>
      </dgm:t>
    </dgm:pt>
    <dgm:pt modelId="{ED9716EE-5EC6-4E32-8020-91878D7B0591}" type="parTrans" cxnId="{A10AD37E-B4E4-443B-B4D7-77F6D1E181B3}">
      <dgm:prSet custT="1"/>
      <dgm:spPr/>
      <dgm:t>
        <a:bodyPr/>
        <a:lstStyle/>
        <a:p>
          <a:endParaRPr lang="es-CL" sz="600">
            <a:latin typeface="Candara" panose="020E0502030303020204" pitchFamily="34" charset="0"/>
          </a:endParaRPr>
        </a:p>
      </dgm:t>
    </dgm:pt>
    <dgm:pt modelId="{FF8802C3-B0FB-4D79-8963-2F0EBE7E80C8}" type="sibTrans" cxnId="{A10AD37E-B4E4-443B-B4D7-77F6D1E181B3}">
      <dgm:prSet/>
      <dgm:spPr/>
      <dgm:t>
        <a:bodyPr/>
        <a:lstStyle/>
        <a:p>
          <a:endParaRPr lang="es-CL" sz="2000">
            <a:latin typeface="Candara" panose="020E0502030303020204" pitchFamily="34" charset="0"/>
          </a:endParaRPr>
        </a:p>
      </dgm:t>
    </dgm:pt>
    <dgm:pt modelId="{47F4FF60-4C8F-4419-8B46-59300B6B8BCA}">
      <dgm:prSet phldrT="[Texto]" custT="1"/>
      <dgm:spPr/>
      <dgm:t>
        <a:bodyPr/>
        <a:lstStyle/>
        <a:p>
          <a:r>
            <a:rPr lang="es-CL" sz="1600" dirty="0" smtClean="0">
              <a:latin typeface="Candara" panose="020E0502030303020204" pitchFamily="34" charset="0"/>
            </a:rPr>
            <a:t>LTP Particulares Privados</a:t>
          </a:r>
          <a:endParaRPr lang="es-CL" sz="1600" dirty="0">
            <a:latin typeface="Candara" panose="020E0502030303020204" pitchFamily="34" charset="0"/>
          </a:endParaRPr>
        </a:p>
      </dgm:t>
    </dgm:pt>
    <dgm:pt modelId="{6BFE1EBF-491A-470B-82EF-AAB19EA40194}" type="parTrans" cxnId="{59763B5B-E667-4A83-9657-5C88CBB164F3}">
      <dgm:prSet custT="1"/>
      <dgm:spPr/>
      <dgm:t>
        <a:bodyPr/>
        <a:lstStyle/>
        <a:p>
          <a:endParaRPr lang="es-CL" sz="600">
            <a:latin typeface="Candara" panose="020E0502030303020204" pitchFamily="34" charset="0"/>
          </a:endParaRPr>
        </a:p>
      </dgm:t>
    </dgm:pt>
    <dgm:pt modelId="{06D3ECC0-6A74-40F8-92F1-C6FCAD64F64B}" type="sibTrans" cxnId="{59763B5B-E667-4A83-9657-5C88CBB164F3}">
      <dgm:prSet/>
      <dgm:spPr/>
      <dgm:t>
        <a:bodyPr/>
        <a:lstStyle/>
        <a:p>
          <a:endParaRPr lang="es-CL" sz="2000">
            <a:latin typeface="Candara" panose="020E0502030303020204" pitchFamily="34" charset="0"/>
          </a:endParaRPr>
        </a:p>
      </dgm:t>
    </dgm:pt>
    <dgm:pt modelId="{12DBEEAA-0399-4F2A-9E96-8329582AD427}" type="pres">
      <dgm:prSet presAssocID="{CD7D2C87-4C37-4DB5-84E3-F725C869F8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7C0F7EE-C155-48A1-AC80-A851C3B7ABB8}" type="pres">
      <dgm:prSet presAssocID="{9AFFB001-F54A-45F3-95D2-3CFB01EFC8FC}" presName="root1" presStyleCnt="0"/>
      <dgm:spPr/>
    </dgm:pt>
    <dgm:pt modelId="{D0E9088A-1700-4D33-8794-51DD3CF21107}" type="pres">
      <dgm:prSet presAssocID="{9AFFB001-F54A-45F3-95D2-3CFB01EFC8FC}" presName="LevelOneTextNode" presStyleLbl="node0" presStyleIdx="0" presStyleCnt="1" custScaleX="13301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1247B21-9433-4284-AA1D-C4F510CB4A16}" type="pres">
      <dgm:prSet presAssocID="{9AFFB001-F54A-45F3-95D2-3CFB01EFC8FC}" presName="level2hierChild" presStyleCnt="0"/>
      <dgm:spPr/>
    </dgm:pt>
    <dgm:pt modelId="{0F9534D1-C20D-472A-8BEB-28841F81C684}" type="pres">
      <dgm:prSet presAssocID="{4497AA4C-06C0-4355-82A7-1BC42440F760}" presName="conn2-1" presStyleLbl="parChTrans1D2" presStyleIdx="0" presStyleCnt="2"/>
      <dgm:spPr/>
      <dgm:t>
        <a:bodyPr/>
        <a:lstStyle/>
        <a:p>
          <a:endParaRPr lang="es-CL"/>
        </a:p>
      </dgm:t>
    </dgm:pt>
    <dgm:pt modelId="{4972C945-170D-4031-825F-5DADDEE98A17}" type="pres">
      <dgm:prSet presAssocID="{4497AA4C-06C0-4355-82A7-1BC42440F760}" presName="connTx" presStyleLbl="parChTrans1D2" presStyleIdx="0" presStyleCnt="2"/>
      <dgm:spPr/>
      <dgm:t>
        <a:bodyPr/>
        <a:lstStyle/>
        <a:p>
          <a:endParaRPr lang="es-CL"/>
        </a:p>
      </dgm:t>
    </dgm:pt>
    <dgm:pt modelId="{86229F00-D416-41D0-9E52-F06846287493}" type="pres">
      <dgm:prSet presAssocID="{31C7F264-B4AF-4919-883D-033A05859DFF}" presName="root2" presStyleCnt="0"/>
      <dgm:spPr/>
    </dgm:pt>
    <dgm:pt modelId="{667E2717-F119-45BC-9C9E-5D73C4442C4A}" type="pres">
      <dgm:prSet presAssocID="{31C7F264-B4AF-4919-883D-033A05859DF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98BC1A3-AFD1-490C-91FD-21E002B05F30}" type="pres">
      <dgm:prSet presAssocID="{31C7F264-B4AF-4919-883D-033A05859DFF}" presName="level3hierChild" presStyleCnt="0"/>
      <dgm:spPr/>
    </dgm:pt>
    <dgm:pt modelId="{C871D7D6-CF90-41C7-A7C9-D88F4517E869}" type="pres">
      <dgm:prSet presAssocID="{43236FF7-C21E-4993-A7CA-CC7D9A81D466}" presName="conn2-1" presStyleLbl="parChTrans1D3" presStyleIdx="0" presStyleCnt="5"/>
      <dgm:spPr/>
      <dgm:t>
        <a:bodyPr/>
        <a:lstStyle/>
        <a:p>
          <a:endParaRPr lang="es-CL"/>
        </a:p>
      </dgm:t>
    </dgm:pt>
    <dgm:pt modelId="{104827F5-7170-485A-AF6F-BE92C052B085}" type="pres">
      <dgm:prSet presAssocID="{43236FF7-C21E-4993-A7CA-CC7D9A81D466}" presName="connTx" presStyleLbl="parChTrans1D3" presStyleIdx="0" presStyleCnt="5"/>
      <dgm:spPr/>
      <dgm:t>
        <a:bodyPr/>
        <a:lstStyle/>
        <a:p>
          <a:endParaRPr lang="es-CL"/>
        </a:p>
      </dgm:t>
    </dgm:pt>
    <dgm:pt modelId="{65A214AB-2850-4B13-B77D-49F046B5200F}" type="pres">
      <dgm:prSet presAssocID="{A46F262C-09B3-4807-A102-76B9058D8FBF}" presName="root2" presStyleCnt="0"/>
      <dgm:spPr/>
    </dgm:pt>
    <dgm:pt modelId="{90BCB989-9C71-44E9-AD82-21FAE964CA4D}" type="pres">
      <dgm:prSet presAssocID="{A46F262C-09B3-4807-A102-76B9058D8FBF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58AB3A7-0262-455B-8AF2-6F7D285C78AD}" type="pres">
      <dgm:prSet presAssocID="{A46F262C-09B3-4807-A102-76B9058D8FBF}" presName="level3hierChild" presStyleCnt="0"/>
      <dgm:spPr/>
    </dgm:pt>
    <dgm:pt modelId="{EE0C0995-BE75-45FA-8861-6FEB33A7D7E0}" type="pres">
      <dgm:prSet presAssocID="{9D24B17C-9A90-490D-B64A-639AF7D08715}" presName="conn2-1" presStyleLbl="parChTrans1D3" presStyleIdx="1" presStyleCnt="5"/>
      <dgm:spPr/>
      <dgm:t>
        <a:bodyPr/>
        <a:lstStyle/>
        <a:p>
          <a:endParaRPr lang="es-CL"/>
        </a:p>
      </dgm:t>
    </dgm:pt>
    <dgm:pt modelId="{D34F0321-9929-48B5-B402-83ADCF10937A}" type="pres">
      <dgm:prSet presAssocID="{9D24B17C-9A90-490D-B64A-639AF7D08715}" presName="connTx" presStyleLbl="parChTrans1D3" presStyleIdx="1" presStyleCnt="5"/>
      <dgm:spPr/>
      <dgm:t>
        <a:bodyPr/>
        <a:lstStyle/>
        <a:p>
          <a:endParaRPr lang="es-CL"/>
        </a:p>
      </dgm:t>
    </dgm:pt>
    <dgm:pt modelId="{402F0542-054F-4E70-B507-F45DE276142F}" type="pres">
      <dgm:prSet presAssocID="{DCDD4B15-0BB2-4E22-88AA-D87A5F7BA4B2}" presName="root2" presStyleCnt="0"/>
      <dgm:spPr/>
    </dgm:pt>
    <dgm:pt modelId="{3D3FC751-0070-49F9-90DF-7D094759159B}" type="pres">
      <dgm:prSet presAssocID="{DCDD4B15-0BB2-4E22-88AA-D87A5F7BA4B2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7E8A06F-3D64-4A20-AC2C-7899A3A9CB11}" type="pres">
      <dgm:prSet presAssocID="{DCDD4B15-0BB2-4E22-88AA-D87A5F7BA4B2}" presName="level3hierChild" presStyleCnt="0"/>
      <dgm:spPr/>
    </dgm:pt>
    <dgm:pt modelId="{9F0B417A-C563-407F-8100-393EEEEA337D}" type="pres">
      <dgm:prSet presAssocID="{C48BF817-6DF8-49D7-9F93-2534B5CE3A3D}" presName="conn2-1" presStyleLbl="parChTrans1D2" presStyleIdx="1" presStyleCnt="2"/>
      <dgm:spPr/>
      <dgm:t>
        <a:bodyPr/>
        <a:lstStyle/>
        <a:p>
          <a:endParaRPr lang="es-CL"/>
        </a:p>
      </dgm:t>
    </dgm:pt>
    <dgm:pt modelId="{08D75E08-1055-48AC-A43D-DA2F90B257C6}" type="pres">
      <dgm:prSet presAssocID="{C48BF817-6DF8-49D7-9F93-2534B5CE3A3D}" presName="connTx" presStyleLbl="parChTrans1D2" presStyleIdx="1" presStyleCnt="2"/>
      <dgm:spPr/>
      <dgm:t>
        <a:bodyPr/>
        <a:lstStyle/>
        <a:p>
          <a:endParaRPr lang="es-CL"/>
        </a:p>
      </dgm:t>
    </dgm:pt>
    <dgm:pt modelId="{86B84CB5-28BF-45EB-B3C8-FD40AAAE8AF2}" type="pres">
      <dgm:prSet presAssocID="{B5906EB9-B6FB-4F9B-ABC8-71AA9231DD48}" presName="root2" presStyleCnt="0"/>
      <dgm:spPr/>
    </dgm:pt>
    <dgm:pt modelId="{42F9C07B-D179-4816-9069-47854C839B50}" type="pres">
      <dgm:prSet presAssocID="{B5906EB9-B6FB-4F9B-ABC8-71AA9231DD4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9C61D61-10DE-4545-89DC-E79569D5B0C7}" type="pres">
      <dgm:prSet presAssocID="{B5906EB9-B6FB-4F9B-ABC8-71AA9231DD48}" presName="level3hierChild" presStyleCnt="0"/>
      <dgm:spPr/>
    </dgm:pt>
    <dgm:pt modelId="{731217A6-F696-49AF-BBB8-43EB06A88A2A}" type="pres">
      <dgm:prSet presAssocID="{01CB9AAA-C486-478C-823C-DD9EE2E21E28}" presName="conn2-1" presStyleLbl="parChTrans1D3" presStyleIdx="2" presStyleCnt="5"/>
      <dgm:spPr/>
      <dgm:t>
        <a:bodyPr/>
        <a:lstStyle/>
        <a:p>
          <a:endParaRPr lang="es-CL"/>
        </a:p>
      </dgm:t>
    </dgm:pt>
    <dgm:pt modelId="{6C841CE4-0901-46A0-AFA0-A02AEAB0FBED}" type="pres">
      <dgm:prSet presAssocID="{01CB9AAA-C486-478C-823C-DD9EE2E21E28}" presName="connTx" presStyleLbl="parChTrans1D3" presStyleIdx="2" presStyleCnt="5"/>
      <dgm:spPr/>
      <dgm:t>
        <a:bodyPr/>
        <a:lstStyle/>
        <a:p>
          <a:endParaRPr lang="es-CL"/>
        </a:p>
      </dgm:t>
    </dgm:pt>
    <dgm:pt modelId="{7EF9B3D4-5084-4B00-89E1-EC921CCA45AF}" type="pres">
      <dgm:prSet presAssocID="{D38BD32B-F48A-4247-8A96-2FBC39CE2885}" presName="root2" presStyleCnt="0"/>
      <dgm:spPr/>
    </dgm:pt>
    <dgm:pt modelId="{0FCB87FD-0FCE-4E28-8D97-AEE04BC696A6}" type="pres">
      <dgm:prSet presAssocID="{D38BD32B-F48A-4247-8A96-2FBC39CE288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9942DA5-CE07-48BA-96F0-EAD64B38A3E2}" type="pres">
      <dgm:prSet presAssocID="{D38BD32B-F48A-4247-8A96-2FBC39CE2885}" presName="level3hierChild" presStyleCnt="0"/>
      <dgm:spPr/>
    </dgm:pt>
    <dgm:pt modelId="{DFAC4115-E273-47A5-A875-20DCD1DE573C}" type="pres">
      <dgm:prSet presAssocID="{ED9716EE-5EC6-4E32-8020-91878D7B0591}" presName="conn2-1" presStyleLbl="parChTrans1D3" presStyleIdx="3" presStyleCnt="5"/>
      <dgm:spPr/>
      <dgm:t>
        <a:bodyPr/>
        <a:lstStyle/>
        <a:p>
          <a:endParaRPr lang="es-CL"/>
        </a:p>
      </dgm:t>
    </dgm:pt>
    <dgm:pt modelId="{FDF55333-A1F1-4010-A5C7-81FB3B90938E}" type="pres">
      <dgm:prSet presAssocID="{ED9716EE-5EC6-4E32-8020-91878D7B0591}" presName="connTx" presStyleLbl="parChTrans1D3" presStyleIdx="3" presStyleCnt="5"/>
      <dgm:spPr/>
      <dgm:t>
        <a:bodyPr/>
        <a:lstStyle/>
        <a:p>
          <a:endParaRPr lang="es-CL"/>
        </a:p>
      </dgm:t>
    </dgm:pt>
    <dgm:pt modelId="{3C1E8BCF-0EDD-4AB1-85E0-CDF707EB2556}" type="pres">
      <dgm:prSet presAssocID="{52823934-B2F7-4869-AEEA-400415691EAC}" presName="root2" presStyleCnt="0"/>
      <dgm:spPr/>
    </dgm:pt>
    <dgm:pt modelId="{220B3F98-69A2-4AE5-8345-7BAC7F348A30}" type="pres">
      <dgm:prSet presAssocID="{52823934-B2F7-4869-AEEA-400415691EAC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729237B-10D4-4692-B1C5-8A7D8F1F37C7}" type="pres">
      <dgm:prSet presAssocID="{52823934-B2F7-4869-AEEA-400415691EAC}" presName="level3hierChild" presStyleCnt="0"/>
      <dgm:spPr/>
    </dgm:pt>
    <dgm:pt modelId="{73D16366-AEDD-4185-AB35-5253F47C67B1}" type="pres">
      <dgm:prSet presAssocID="{6BFE1EBF-491A-470B-82EF-AAB19EA40194}" presName="conn2-1" presStyleLbl="parChTrans1D3" presStyleIdx="4" presStyleCnt="5"/>
      <dgm:spPr/>
      <dgm:t>
        <a:bodyPr/>
        <a:lstStyle/>
        <a:p>
          <a:endParaRPr lang="es-CL"/>
        </a:p>
      </dgm:t>
    </dgm:pt>
    <dgm:pt modelId="{B54DC6D0-36D2-4E86-870B-ACFC5898BC3C}" type="pres">
      <dgm:prSet presAssocID="{6BFE1EBF-491A-470B-82EF-AAB19EA40194}" presName="connTx" presStyleLbl="parChTrans1D3" presStyleIdx="4" presStyleCnt="5"/>
      <dgm:spPr/>
      <dgm:t>
        <a:bodyPr/>
        <a:lstStyle/>
        <a:p>
          <a:endParaRPr lang="es-CL"/>
        </a:p>
      </dgm:t>
    </dgm:pt>
    <dgm:pt modelId="{4803922E-DF3C-4151-BA19-7A85D3E4BFB7}" type="pres">
      <dgm:prSet presAssocID="{47F4FF60-4C8F-4419-8B46-59300B6B8BCA}" presName="root2" presStyleCnt="0"/>
      <dgm:spPr/>
    </dgm:pt>
    <dgm:pt modelId="{8CC5FAF3-4647-4A65-8547-4A01D3A9B0BF}" type="pres">
      <dgm:prSet presAssocID="{47F4FF60-4C8F-4419-8B46-59300B6B8BCA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417B95F-8B32-4AB5-8D6C-C7DC388C5585}" type="pres">
      <dgm:prSet presAssocID="{47F4FF60-4C8F-4419-8B46-59300B6B8BCA}" presName="level3hierChild" presStyleCnt="0"/>
      <dgm:spPr/>
    </dgm:pt>
  </dgm:ptLst>
  <dgm:cxnLst>
    <dgm:cxn modelId="{3502675A-DEF5-47EC-B1C7-352978AE3392}" srcId="{B5906EB9-B6FB-4F9B-ABC8-71AA9231DD48}" destId="{D38BD32B-F48A-4247-8A96-2FBC39CE2885}" srcOrd="0" destOrd="0" parTransId="{01CB9AAA-C486-478C-823C-DD9EE2E21E28}" sibTransId="{D3E334E2-E098-4C09-9C22-DAF38F687573}"/>
    <dgm:cxn modelId="{90AF7C8A-643A-4D8F-9F62-0161BD5F65AF}" srcId="{CD7D2C87-4C37-4DB5-84E3-F725C869F8FC}" destId="{9AFFB001-F54A-45F3-95D2-3CFB01EFC8FC}" srcOrd="0" destOrd="0" parTransId="{F62F8947-4A1F-4496-A0C8-287CDDAA6777}" sibTransId="{6AFE0C87-8A08-47FC-9B8E-96BD61AC5A9C}"/>
    <dgm:cxn modelId="{6373B7B2-65D5-442C-B8D0-D7D78BDD03BE}" type="presOf" srcId="{9D24B17C-9A90-490D-B64A-639AF7D08715}" destId="{EE0C0995-BE75-45FA-8861-6FEB33A7D7E0}" srcOrd="0" destOrd="0" presId="urn:microsoft.com/office/officeart/2005/8/layout/hierarchy2"/>
    <dgm:cxn modelId="{F6DEB817-979F-4050-971D-E542F9D55DE8}" type="presOf" srcId="{43236FF7-C21E-4993-A7CA-CC7D9A81D466}" destId="{104827F5-7170-485A-AF6F-BE92C052B085}" srcOrd="1" destOrd="0" presId="urn:microsoft.com/office/officeart/2005/8/layout/hierarchy2"/>
    <dgm:cxn modelId="{6346751E-BC22-48BD-9DD0-3CC68BE9F2FD}" srcId="{31C7F264-B4AF-4919-883D-033A05859DFF}" destId="{DCDD4B15-0BB2-4E22-88AA-D87A5F7BA4B2}" srcOrd="1" destOrd="0" parTransId="{9D24B17C-9A90-490D-B64A-639AF7D08715}" sibTransId="{6A401D2A-CCC2-4C98-8BC3-A3EEC765DAE9}"/>
    <dgm:cxn modelId="{7B9F1FDF-8F18-4D19-86CA-F2A4FE785E2C}" srcId="{31C7F264-B4AF-4919-883D-033A05859DFF}" destId="{A46F262C-09B3-4807-A102-76B9058D8FBF}" srcOrd="0" destOrd="0" parTransId="{43236FF7-C21E-4993-A7CA-CC7D9A81D466}" sibTransId="{1BCCD521-48A3-4FBA-8639-42309F3BDA5D}"/>
    <dgm:cxn modelId="{41ADA539-92E7-4E92-B6EB-D2FE3B1EB14F}" srcId="{9AFFB001-F54A-45F3-95D2-3CFB01EFC8FC}" destId="{31C7F264-B4AF-4919-883D-033A05859DFF}" srcOrd="0" destOrd="0" parTransId="{4497AA4C-06C0-4355-82A7-1BC42440F760}" sibTransId="{1BDB4672-4EE8-44AA-8155-441392C7F919}"/>
    <dgm:cxn modelId="{86D481BF-28AE-4765-A64A-4F3F01FBF9F4}" type="presOf" srcId="{9AFFB001-F54A-45F3-95D2-3CFB01EFC8FC}" destId="{D0E9088A-1700-4D33-8794-51DD3CF21107}" srcOrd="0" destOrd="0" presId="urn:microsoft.com/office/officeart/2005/8/layout/hierarchy2"/>
    <dgm:cxn modelId="{5E511DB0-DD0B-4713-8716-046A5B997E84}" type="presOf" srcId="{43236FF7-C21E-4993-A7CA-CC7D9A81D466}" destId="{C871D7D6-CF90-41C7-A7C9-D88F4517E869}" srcOrd="0" destOrd="0" presId="urn:microsoft.com/office/officeart/2005/8/layout/hierarchy2"/>
    <dgm:cxn modelId="{36AC244F-6294-4BA4-8CBF-ACDD6F5E74D0}" type="presOf" srcId="{01CB9AAA-C486-478C-823C-DD9EE2E21E28}" destId="{6C841CE4-0901-46A0-AFA0-A02AEAB0FBED}" srcOrd="1" destOrd="0" presId="urn:microsoft.com/office/officeart/2005/8/layout/hierarchy2"/>
    <dgm:cxn modelId="{EDECED9C-F12D-4220-9D7F-9CEDB1FB2EB0}" type="presOf" srcId="{31C7F264-B4AF-4919-883D-033A05859DFF}" destId="{667E2717-F119-45BC-9C9E-5D73C4442C4A}" srcOrd="0" destOrd="0" presId="urn:microsoft.com/office/officeart/2005/8/layout/hierarchy2"/>
    <dgm:cxn modelId="{6C7652AE-F88A-4764-AEDD-BE3875B7AE42}" type="presOf" srcId="{D38BD32B-F48A-4247-8A96-2FBC39CE2885}" destId="{0FCB87FD-0FCE-4E28-8D97-AEE04BC696A6}" srcOrd="0" destOrd="0" presId="urn:microsoft.com/office/officeart/2005/8/layout/hierarchy2"/>
    <dgm:cxn modelId="{A0CF2830-F956-437E-8677-44126B6301FC}" type="presOf" srcId="{6BFE1EBF-491A-470B-82EF-AAB19EA40194}" destId="{B54DC6D0-36D2-4E86-870B-ACFC5898BC3C}" srcOrd="1" destOrd="0" presId="urn:microsoft.com/office/officeart/2005/8/layout/hierarchy2"/>
    <dgm:cxn modelId="{AC90777A-FF68-40F7-AAA8-44BE24C8CB11}" type="presOf" srcId="{C48BF817-6DF8-49D7-9F93-2534B5CE3A3D}" destId="{9F0B417A-C563-407F-8100-393EEEEA337D}" srcOrd="0" destOrd="0" presId="urn:microsoft.com/office/officeart/2005/8/layout/hierarchy2"/>
    <dgm:cxn modelId="{6C026426-515F-4D4E-B248-D75F3AA02628}" type="presOf" srcId="{B5906EB9-B6FB-4F9B-ABC8-71AA9231DD48}" destId="{42F9C07B-D179-4816-9069-47854C839B50}" srcOrd="0" destOrd="0" presId="urn:microsoft.com/office/officeart/2005/8/layout/hierarchy2"/>
    <dgm:cxn modelId="{86659142-FE33-4FBB-AEC8-19AEF3D6C716}" type="presOf" srcId="{A46F262C-09B3-4807-A102-76B9058D8FBF}" destId="{90BCB989-9C71-44E9-AD82-21FAE964CA4D}" srcOrd="0" destOrd="0" presId="urn:microsoft.com/office/officeart/2005/8/layout/hierarchy2"/>
    <dgm:cxn modelId="{F15E9C0B-006F-4119-BD8E-AE141662A980}" type="presOf" srcId="{4497AA4C-06C0-4355-82A7-1BC42440F760}" destId="{4972C945-170D-4031-825F-5DADDEE98A17}" srcOrd="1" destOrd="0" presId="urn:microsoft.com/office/officeart/2005/8/layout/hierarchy2"/>
    <dgm:cxn modelId="{205A4B50-9CE6-4F8A-93EA-4168872D92A0}" type="presOf" srcId="{C48BF817-6DF8-49D7-9F93-2534B5CE3A3D}" destId="{08D75E08-1055-48AC-A43D-DA2F90B257C6}" srcOrd="1" destOrd="0" presId="urn:microsoft.com/office/officeart/2005/8/layout/hierarchy2"/>
    <dgm:cxn modelId="{A10AD37E-B4E4-443B-B4D7-77F6D1E181B3}" srcId="{B5906EB9-B6FB-4F9B-ABC8-71AA9231DD48}" destId="{52823934-B2F7-4869-AEEA-400415691EAC}" srcOrd="1" destOrd="0" parTransId="{ED9716EE-5EC6-4E32-8020-91878D7B0591}" sibTransId="{FF8802C3-B0FB-4D79-8963-2F0EBE7E80C8}"/>
    <dgm:cxn modelId="{29BD0AD9-CD2D-4512-8F9B-F1F422B61E8E}" type="presOf" srcId="{01CB9AAA-C486-478C-823C-DD9EE2E21E28}" destId="{731217A6-F696-49AF-BBB8-43EB06A88A2A}" srcOrd="0" destOrd="0" presId="urn:microsoft.com/office/officeart/2005/8/layout/hierarchy2"/>
    <dgm:cxn modelId="{E9A92F30-D9B8-4E31-858B-0A587FC1DC58}" type="presOf" srcId="{9D24B17C-9A90-490D-B64A-639AF7D08715}" destId="{D34F0321-9929-48B5-B402-83ADCF10937A}" srcOrd="1" destOrd="0" presId="urn:microsoft.com/office/officeart/2005/8/layout/hierarchy2"/>
    <dgm:cxn modelId="{59763B5B-E667-4A83-9657-5C88CBB164F3}" srcId="{B5906EB9-B6FB-4F9B-ABC8-71AA9231DD48}" destId="{47F4FF60-4C8F-4419-8B46-59300B6B8BCA}" srcOrd="2" destOrd="0" parTransId="{6BFE1EBF-491A-470B-82EF-AAB19EA40194}" sibTransId="{06D3ECC0-6A74-40F8-92F1-C6FCAD64F64B}"/>
    <dgm:cxn modelId="{9A3061DF-3DA5-42DA-9028-1F0024271EBF}" type="presOf" srcId="{4497AA4C-06C0-4355-82A7-1BC42440F760}" destId="{0F9534D1-C20D-472A-8BEB-28841F81C684}" srcOrd="0" destOrd="0" presId="urn:microsoft.com/office/officeart/2005/8/layout/hierarchy2"/>
    <dgm:cxn modelId="{3E476A3F-3023-4EB2-9A10-7CBB09AFEA1F}" type="presOf" srcId="{ED9716EE-5EC6-4E32-8020-91878D7B0591}" destId="{FDF55333-A1F1-4010-A5C7-81FB3B90938E}" srcOrd="1" destOrd="0" presId="urn:microsoft.com/office/officeart/2005/8/layout/hierarchy2"/>
    <dgm:cxn modelId="{449FA261-A457-4582-A51F-67DE72B102E1}" type="presOf" srcId="{6BFE1EBF-491A-470B-82EF-AAB19EA40194}" destId="{73D16366-AEDD-4185-AB35-5253F47C67B1}" srcOrd="0" destOrd="0" presId="urn:microsoft.com/office/officeart/2005/8/layout/hierarchy2"/>
    <dgm:cxn modelId="{7794C5D4-A8D0-4455-9F0C-156C2EDC49D4}" srcId="{9AFFB001-F54A-45F3-95D2-3CFB01EFC8FC}" destId="{B5906EB9-B6FB-4F9B-ABC8-71AA9231DD48}" srcOrd="1" destOrd="0" parTransId="{C48BF817-6DF8-49D7-9F93-2534B5CE3A3D}" sibTransId="{D1F7174E-BDF8-4779-B654-094D5839DB35}"/>
    <dgm:cxn modelId="{048D0C14-45A9-4BA7-B2C5-CE2589E0499D}" type="presOf" srcId="{52823934-B2F7-4869-AEEA-400415691EAC}" destId="{220B3F98-69A2-4AE5-8345-7BAC7F348A30}" srcOrd="0" destOrd="0" presId="urn:microsoft.com/office/officeart/2005/8/layout/hierarchy2"/>
    <dgm:cxn modelId="{6B86A19D-2993-4A4B-97F6-487F5D641F9A}" type="presOf" srcId="{CD7D2C87-4C37-4DB5-84E3-F725C869F8FC}" destId="{12DBEEAA-0399-4F2A-9E96-8329582AD427}" srcOrd="0" destOrd="0" presId="urn:microsoft.com/office/officeart/2005/8/layout/hierarchy2"/>
    <dgm:cxn modelId="{4E9B8C7E-9E53-4B6D-86E6-DCFB583738D5}" type="presOf" srcId="{DCDD4B15-0BB2-4E22-88AA-D87A5F7BA4B2}" destId="{3D3FC751-0070-49F9-90DF-7D094759159B}" srcOrd="0" destOrd="0" presId="urn:microsoft.com/office/officeart/2005/8/layout/hierarchy2"/>
    <dgm:cxn modelId="{71E1759D-A79D-4D24-8E3F-28C40F1C8F08}" type="presOf" srcId="{47F4FF60-4C8F-4419-8B46-59300B6B8BCA}" destId="{8CC5FAF3-4647-4A65-8547-4A01D3A9B0BF}" srcOrd="0" destOrd="0" presId="urn:microsoft.com/office/officeart/2005/8/layout/hierarchy2"/>
    <dgm:cxn modelId="{9E2E9E54-04C4-408A-B0D8-B7446743B156}" type="presOf" srcId="{ED9716EE-5EC6-4E32-8020-91878D7B0591}" destId="{DFAC4115-E273-47A5-A875-20DCD1DE573C}" srcOrd="0" destOrd="0" presId="urn:microsoft.com/office/officeart/2005/8/layout/hierarchy2"/>
    <dgm:cxn modelId="{C5DE67BC-F008-4A64-BA24-BBE8AE4A0BB1}" type="presParOf" srcId="{12DBEEAA-0399-4F2A-9E96-8329582AD427}" destId="{67C0F7EE-C155-48A1-AC80-A851C3B7ABB8}" srcOrd="0" destOrd="0" presId="urn:microsoft.com/office/officeart/2005/8/layout/hierarchy2"/>
    <dgm:cxn modelId="{7DBB2054-365E-4419-92C9-D850164A0588}" type="presParOf" srcId="{67C0F7EE-C155-48A1-AC80-A851C3B7ABB8}" destId="{D0E9088A-1700-4D33-8794-51DD3CF21107}" srcOrd="0" destOrd="0" presId="urn:microsoft.com/office/officeart/2005/8/layout/hierarchy2"/>
    <dgm:cxn modelId="{642FBAEF-B4DB-4FAA-983C-88EAE3622240}" type="presParOf" srcId="{67C0F7EE-C155-48A1-AC80-A851C3B7ABB8}" destId="{31247B21-9433-4284-AA1D-C4F510CB4A16}" srcOrd="1" destOrd="0" presId="urn:microsoft.com/office/officeart/2005/8/layout/hierarchy2"/>
    <dgm:cxn modelId="{1B993BC8-BEEF-44E4-8C60-635D18CC3942}" type="presParOf" srcId="{31247B21-9433-4284-AA1D-C4F510CB4A16}" destId="{0F9534D1-C20D-472A-8BEB-28841F81C684}" srcOrd="0" destOrd="0" presId="urn:microsoft.com/office/officeart/2005/8/layout/hierarchy2"/>
    <dgm:cxn modelId="{49EC26ED-44A8-42F7-9E0C-89AE58BC6BFA}" type="presParOf" srcId="{0F9534D1-C20D-472A-8BEB-28841F81C684}" destId="{4972C945-170D-4031-825F-5DADDEE98A17}" srcOrd="0" destOrd="0" presId="urn:microsoft.com/office/officeart/2005/8/layout/hierarchy2"/>
    <dgm:cxn modelId="{71A9C7DB-2937-440D-9B98-461984098E50}" type="presParOf" srcId="{31247B21-9433-4284-AA1D-C4F510CB4A16}" destId="{86229F00-D416-41D0-9E52-F06846287493}" srcOrd="1" destOrd="0" presId="urn:microsoft.com/office/officeart/2005/8/layout/hierarchy2"/>
    <dgm:cxn modelId="{F7582264-8295-433D-A850-A874B4386366}" type="presParOf" srcId="{86229F00-D416-41D0-9E52-F06846287493}" destId="{667E2717-F119-45BC-9C9E-5D73C4442C4A}" srcOrd="0" destOrd="0" presId="urn:microsoft.com/office/officeart/2005/8/layout/hierarchy2"/>
    <dgm:cxn modelId="{65BA6392-5F58-4EBB-BC57-8A4D1800B322}" type="presParOf" srcId="{86229F00-D416-41D0-9E52-F06846287493}" destId="{098BC1A3-AFD1-490C-91FD-21E002B05F30}" srcOrd="1" destOrd="0" presId="urn:microsoft.com/office/officeart/2005/8/layout/hierarchy2"/>
    <dgm:cxn modelId="{146CB968-B720-42C8-BC85-F6D207190887}" type="presParOf" srcId="{098BC1A3-AFD1-490C-91FD-21E002B05F30}" destId="{C871D7D6-CF90-41C7-A7C9-D88F4517E869}" srcOrd="0" destOrd="0" presId="urn:microsoft.com/office/officeart/2005/8/layout/hierarchy2"/>
    <dgm:cxn modelId="{5DED1E4F-4ABF-4FD4-9AC1-40A03BB794C2}" type="presParOf" srcId="{C871D7D6-CF90-41C7-A7C9-D88F4517E869}" destId="{104827F5-7170-485A-AF6F-BE92C052B085}" srcOrd="0" destOrd="0" presId="urn:microsoft.com/office/officeart/2005/8/layout/hierarchy2"/>
    <dgm:cxn modelId="{558D06B0-791B-467E-A02B-A806919B76EB}" type="presParOf" srcId="{098BC1A3-AFD1-490C-91FD-21E002B05F30}" destId="{65A214AB-2850-4B13-B77D-49F046B5200F}" srcOrd="1" destOrd="0" presId="urn:microsoft.com/office/officeart/2005/8/layout/hierarchy2"/>
    <dgm:cxn modelId="{D4564348-D216-467E-819F-3B5D4F33AC95}" type="presParOf" srcId="{65A214AB-2850-4B13-B77D-49F046B5200F}" destId="{90BCB989-9C71-44E9-AD82-21FAE964CA4D}" srcOrd="0" destOrd="0" presId="urn:microsoft.com/office/officeart/2005/8/layout/hierarchy2"/>
    <dgm:cxn modelId="{9A693E08-D257-48EA-8000-D52202C5F3F4}" type="presParOf" srcId="{65A214AB-2850-4B13-B77D-49F046B5200F}" destId="{A58AB3A7-0262-455B-8AF2-6F7D285C78AD}" srcOrd="1" destOrd="0" presId="urn:microsoft.com/office/officeart/2005/8/layout/hierarchy2"/>
    <dgm:cxn modelId="{6DCEB02B-B932-41F0-9BFE-2B906E3EBAA5}" type="presParOf" srcId="{098BC1A3-AFD1-490C-91FD-21E002B05F30}" destId="{EE0C0995-BE75-45FA-8861-6FEB33A7D7E0}" srcOrd="2" destOrd="0" presId="urn:microsoft.com/office/officeart/2005/8/layout/hierarchy2"/>
    <dgm:cxn modelId="{EC0CDB85-751D-462E-86D6-7FCB3AAF22D5}" type="presParOf" srcId="{EE0C0995-BE75-45FA-8861-6FEB33A7D7E0}" destId="{D34F0321-9929-48B5-B402-83ADCF10937A}" srcOrd="0" destOrd="0" presId="urn:microsoft.com/office/officeart/2005/8/layout/hierarchy2"/>
    <dgm:cxn modelId="{9D877E6A-51E2-49A6-93F8-B5171E64BD3F}" type="presParOf" srcId="{098BC1A3-AFD1-490C-91FD-21E002B05F30}" destId="{402F0542-054F-4E70-B507-F45DE276142F}" srcOrd="3" destOrd="0" presId="urn:microsoft.com/office/officeart/2005/8/layout/hierarchy2"/>
    <dgm:cxn modelId="{D0F86915-7CC0-422B-92A4-0F2F8E719EF7}" type="presParOf" srcId="{402F0542-054F-4E70-B507-F45DE276142F}" destId="{3D3FC751-0070-49F9-90DF-7D094759159B}" srcOrd="0" destOrd="0" presId="urn:microsoft.com/office/officeart/2005/8/layout/hierarchy2"/>
    <dgm:cxn modelId="{7037297B-CAA0-4BE0-9326-FDE27BC08725}" type="presParOf" srcId="{402F0542-054F-4E70-B507-F45DE276142F}" destId="{27E8A06F-3D64-4A20-AC2C-7899A3A9CB11}" srcOrd="1" destOrd="0" presId="urn:microsoft.com/office/officeart/2005/8/layout/hierarchy2"/>
    <dgm:cxn modelId="{E3501FB1-5EF2-41EA-8EDE-5DE9BAA30CFC}" type="presParOf" srcId="{31247B21-9433-4284-AA1D-C4F510CB4A16}" destId="{9F0B417A-C563-407F-8100-393EEEEA337D}" srcOrd="2" destOrd="0" presId="urn:microsoft.com/office/officeart/2005/8/layout/hierarchy2"/>
    <dgm:cxn modelId="{C7D32206-3F33-4310-A604-5271BE298233}" type="presParOf" srcId="{9F0B417A-C563-407F-8100-393EEEEA337D}" destId="{08D75E08-1055-48AC-A43D-DA2F90B257C6}" srcOrd="0" destOrd="0" presId="urn:microsoft.com/office/officeart/2005/8/layout/hierarchy2"/>
    <dgm:cxn modelId="{DE735702-7916-417C-B218-7CF947EEFC3E}" type="presParOf" srcId="{31247B21-9433-4284-AA1D-C4F510CB4A16}" destId="{86B84CB5-28BF-45EB-B3C8-FD40AAAE8AF2}" srcOrd="3" destOrd="0" presId="urn:microsoft.com/office/officeart/2005/8/layout/hierarchy2"/>
    <dgm:cxn modelId="{BDD65D8E-24F1-492D-B1B7-7E3F46087B63}" type="presParOf" srcId="{86B84CB5-28BF-45EB-B3C8-FD40AAAE8AF2}" destId="{42F9C07B-D179-4816-9069-47854C839B50}" srcOrd="0" destOrd="0" presId="urn:microsoft.com/office/officeart/2005/8/layout/hierarchy2"/>
    <dgm:cxn modelId="{9E472E1F-423B-43B0-B241-DCA9B7B7B67C}" type="presParOf" srcId="{86B84CB5-28BF-45EB-B3C8-FD40AAAE8AF2}" destId="{D9C61D61-10DE-4545-89DC-E79569D5B0C7}" srcOrd="1" destOrd="0" presId="urn:microsoft.com/office/officeart/2005/8/layout/hierarchy2"/>
    <dgm:cxn modelId="{C59BF905-B634-4B6B-96B2-22E96DB5B5A1}" type="presParOf" srcId="{D9C61D61-10DE-4545-89DC-E79569D5B0C7}" destId="{731217A6-F696-49AF-BBB8-43EB06A88A2A}" srcOrd="0" destOrd="0" presId="urn:microsoft.com/office/officeart/2005/8/layout/hierarchy2"/>
    <dgm:cxn modelId="{ABE5FBAA-E2C6-4D4C-AA32-C826612FD89E}" type="presParOf" srcId="{731217A6-F696-49AF-BBB8-43EB06A88A2A}" destId="{6C841CE4-0901-46A0-AFA0-A02AEAB0FBED}" srcOrd="0" destOrd="0" presId="urn:microsoft.com/office/officeart/2005/8/layout/hierarchy2"/>
    <dgm:cxn modelId="{6B68EAFA-1E95-4D66-8B77-24D9BA72A151}" type="presParOf" srcId="{D9C61D61-10DE-4545-89DC-E79569D5B0C7}" destId="{7EF9B3D4-5084-4B00-89E1-EC921CCA45AF}" srcOrd="1" destOrd="0" presId="urn:microsoft.com/office/officeart/2005/8/layout/hierarchy2"/>
    <dgm:cxn modelId="{9C7F2B54-6782-454C-A0C3-35A6DAB6DDD0}" type="presParOf" srcId="{7EF9B3D4-5084-4B00-89E1-EC921CCA45AF}" destId="{0FCB87FD-0FCE-4E28-8D97-AEE04BC696A6}" srcOrd="0" destOrd="0" presId="urn:microsoft.com/office/officeart/2005/8/layout/hierarchy2"/>
    <dgm:cxn modelId="{02C4429F-605C-4805-8201-9D4589DEE8D5}" type="presParOf" srcId="{7EF9B3D4-5084-4B00-89E1-EC921CCA45AF}" destId="{89942DA5-CE07-48BA-96F0-EAD64B38A3E2}" srcOrd="1" destOrd="0" presId="urn:microsoft.com/office/officeart/2005/8/layout/hierarchy2"/>
    <dgm:cxn modelId="{0E9D4FC4-BB56-4025-9E26-9AB7D6D82594}" type="presParOf" srcId="{D9C61D61-10DE-4545-89DC-E79569D5B0C7}" destId="{DFAC4115-E273-47A5-A875-20DCD1DE573C}" srcOrd="2" destOrd="0" presId="urn:microsoft.com/office/officeart/2005/8/layout/hierarchy2"/>
    <dgm:cxn modelId="{C0387095-FEEA-4E42-845A-50A42BFC025C}" type="presParOf" srcId="{DFAC4115-E273-47A5-A875-20DCD1DE573C}" destId="{FDF55333-A1F1-4010-A5C7-81FB3B90938E}" srcOrd="0" destOrd="0" presId="urn:microsoft.com/office/officeart/2005/8/layout/hierarchy2"/>
    <dgm:cxn modelId="{0AF40E58-4BA1-46B7-A278-2EB3916A6DA9}" type="presParOf" srcId="{D9C61D61-10DE-4545-89DC-E79569D5B0C7}" destId="{3C1E8BCF-0EDD-4AB1-85E0-CDF707EB2556}" srcOrd="3" destOrd="0" presId="urn:microsoft.com/office/officeart/2005/8/layout/hierarchy2"/>
    <dgm:cxn modelId="{704856CA-F7DD-471D-96BB-5976D1BF5F5C}" type="presParOf" srcId="{3C1E8BCF-0EDD-4AB1-85E0-CDF707EB2556}" destId="{220B3F98-69A2-4AE5-8345-7BAC7F348A30}" srcOrd="0" destOrd="0" presId="urn:microsoft.com/office/officeart/2005/8/layout/hierarchy2"/>
    <dgm:cxn modelId="{3E0813D3-2DE7-4684-AAAD-ED63F229FA57}" type="presParOf" srcId="{3C1E8BCF-0EDD-4AB1-85E0-CDF707EB2556}" destId="{5729237B-10D4-4692-B1C5-8A7D8F1F37C7}" srcOrd="1" destOrd="0" presId="urn:microsoft.com/office/officeart/2005/8/layout/hierarchy2"/>
    <dgm:cxn modelId="{6C9E3E93-D4CF-4817-81CF-2ABEAC132D91}" type="presParOf" srcId="{D9C61D61-10DE-4545-89DC-E79569D5B0C7}" destId="{73D16366-AEDD-4185-AB35-5253F47C67B1}" srcOrd="4" destOrd="0" presId="urn:microsoft.com/office/officeart/2005/8/layout/hierarchy2"/>
    <dgm:cxn modelId="{1F79826E-8058-4D58-9AC9-5C5E8BAF1645}" type="presParOf" srcId="{73D16366-AEDD-4185-AB35-5253F47C67B1}" destId="{B54DC6D0-36D2-4E86-870B-ACFC5898BC3C}" srcOrd="0" destOrd="0" presId="urn:microsoft.com/office/officeart/2005/8/layout/hierarchy2"/>
    <dgm:cxn modelId="{4DCD652E-3917-435E-8F8E-774518113387}" type="presParOf" srcId="{D9C61D61-10DE-4545-89DC-E79569D5B0C7}" destId="{4803922E-DF3C-4151-BA19-7A85D3E4BFB7}" srcOrd="5" destOrd="0" presId="urn:microsoft.com/office/officeart/2005/8/layout/hierarchy2"/>
    <dgm:cxn modelId="{5120A9E5-2E39-423A-818C-957ACE12E656}" type="presParOf" srcId="{4803922E-DF3C-4151-BA19-7A85D3E4BFB7}" destId="{8CC5FAF3-4647-4A65-8547-4A01D3A9B0BF}" srcOrd="0" destOrd="0" presId="urn:microsoft.com/office/officeart/2005/8/layout/hierarchy2"/>
    <dgm:cxn modelId="{B7B068D2-446D-43C1-805D-AAEF56E46F85}" type="presParOf" srcId="{4803922E-DF3C-4151-BA19-7A85D3E4BFB7}" destId="{6417B95F-8B32-4AB5-8D6C-C7DC388C55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19CCC7-64E0-4D3E-B30D-A2486714C05B}" type="doc">
      <dgm:prSet loTypeId="urn:microsoft.com/office/officeart/2011/layout/RadialPictureList" loCatId="pictur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5B30D8-7850-4AD9-984B-73286DCF20F1}">
      <dgm:prSet phldrT="[Texto]"/>
      <dgm:spPr/>
      <dgm:t>
        <a:bodyPr/>
        <a:lstStyle/>
        <a:p>
          <a:r>
            <a:rPr lang="es-CL" b="1" dirty="0" smtClean="0">
              <a:latin typeface="Candara" panose="020E0502030303020204" pitchFamily="34" charset="0"/>
            </a:rPr>
            <a:t>COMPONENTE</a:t>
          </a:r>
          <a:r>
            <a:rPr lang="es-CL" b="1" baseline="0" dirty="0" smtClean="0">
              <a:latin typeface="Candara" panose="020E0502030303020204" pitchFamily="34" charset="0"/>
            </a:rPr>
            <a:t> DE INTERMEDIACIÓN LABORAL </a:t>
          </a:r>
          <a:endParaRPr lang="es-CL" b="1" dirty="0">
            <a:latin typeface="Candara" panose="020E0502030303020204" pitchFamily="34" charset="0"/>
          </a:endParaRPr>
        </a:p>
      </dgm:t>
    </dgm:pt>
    <dgm:pt modelId="{192C4BBE-F10F-41EE-920A-65921765A05D}" type="parTrans" cxnId="{1875F799-C889-44CA-94BB-53D0004A0928}">
      <dgm:prSet/>
      <dgm:spPr/>
      <dgm:t>
        <a:bodyPr/>
        <a:lstStyle/>
        <a:p>
          <a:endParaRPr lang="es-CL">
            <a:latin typeface="Candara" panose="020E0502030303020204" pitchFamily="34" charset="0"/>
          </a:endParaRPr>
        </a:p>
      </dgm:t>
    </dgm:pt>
    <dgm:pt modelId="{8B7AB266-25F2-4C6F-A7E7-330F54228109}" type="sibTrans" cxnId="{1875F799-C889-44CA-94BB-53D0004A0928}">
      <dgm:prSet/>
      <dgm:spPr/>
      <dgm:t>
        <a:bodyPr/>
        <a:lstStyle/>
        <a:p>
          <a:endParaRPr lang="es-CL">
            <a:latin typeface="Candara" panose="020E0502030303020204" pitchFamily="34" charset="0"/>
          </a:endParaRPr>
        </a:p>
      </dgm:t>
    </dgm:pt>
    <dgm:pt modelId="{E3ADED2D-7DCC-4F83-9CF9-448D1CB03B91}">
      <dgm:prSet phldrT="[Texto]"/>
      <dgm:spPr/>
      <dgm:t>
        <a:bodyPr/>
        <a:lstStyle/>
        <a:p>
          <a:r>
            <a:rPr lang="es-CL" dirty="0" smtClean="0">
              <a:latin typeface="Candara" panose="020E0502030303020204" pitchFamily="34" charset="0"/>
            </a:rPr>
            <a:t>Práctica laboral </a:t>
          </a:r>
          <a:endParaRPr lang="es-CL" dirty="0">
            <a:latin typeface="Candara" panose="020E0502030303020204" pitchFamily="34" charset="0"/>
          </a:endParaRPr>
        </a:p>
      </dgm:t>
    </dgm:pt>
    <dgm:pt modelId="{D30ACD3C-13B2-4266-94C2-80B9F728FF8B}" type="parTrans" cxnId="{76C2FD24-B95E-42DC-9E33-F716D6B0DF97}">
      <dgm:prSet/>
      <dgm:spPr/>
      <dgm:t>
        <a:bodyPr/>
        <a:lstStyle/>
        <a:p>
          <a:endParaRPr lang="es-CL">
            <a:latin typeface="Candara" panose="020E0502030303020204" pitchFamily="34" charset="0"/>
          </a:endParaRPr>
        </a:p>
      </dgm:t>
    </dgm:pt>
    <dgm:pt modelId="{415E0689-0612-4A78-AA51-CE3FD49165EF}" type="sibTrans" cxnId="{76C2FD24-B95E-42DC-9E33-F716D6B0DF97}">
      <dgm:prSet/>
      <dgm:spPr/>
      <dgm:t>
        <a:bodyPr/>
        <a:lstStyle/>
        <a:p>
          <a:endParaRPr lang="es-CL">
            <a:latin typeface="Candara" panose="020E0502030303020204" pitchFamily="34" charset="0"/>
          </a:endParaRPr>
        </a:p>
      </dgm:t>
    </dgm:pt>
    <dgm:pt modelId="{99EF9B26-0D26-43F9-B392-796A65227E42}">
      <dgm:prSet phldrT="[Texto]"/>
      <dgm:spPr/>
      <dgm:t>
        <a:bodyPr/>
        <a:lstStyle/>
        <a:p>
          <a:r>
            <a:rPr lang="es-CL" dirty="0" smtClean="0">
              <a:latin typeface="Candara" panose="020E0502030303020204" pitchFamily="34" charset="0"/>
            </a:rPr>
            <a:t>Colocación</a:t>
          </a:r>
          <a:endParaRPr lang="es-CL" dirty="0">
            <a:latin typeface="Candara" panose="020E0502030303020204" pitchFamily="34" charset="0"/>
          </a:endParaRPr>
        </a:p>
      </dgm:t>
    </dgm:pt>
    <dgm:pt modelId="{CD108227-0A31-4B4A-9C70-327F57268A49}" type="parTrans" cxnId="{096208D5-D0F0-412C-A507-51907C967582}">
      <dgm:prSet/>
      <dgm:spPr/>
      <dgm:t>
        <a:bodyPr/>
        <a:lstStyle/>
        <a:p>
          <a:endParaRPr lang="es-CL">
            <a:latin typeface="Candara" panose="020E0502030303020204" pitchFamily="34" charset="0"/>
          </a:endParaRPr>
        </a:p>
      </dgm:t>
    </dgm:pt>
    <dgm:pt modelId="{DE13A6CC-E51E-449E-BA09-8C1F064C5396}" type="sibTrans" cxnId="{096208D5-D0F0-412C-A507-51907C967582}">
      <dgm:prSet/>
      <dgm:spPr/>
      <dgm:t>
        <a:bodyPr/>
        <a:lstStyle/>
        <a:p>
          <a:endParaRPr lang="es-CL">
            <a:latin typeface="Candara" panose="020E0502030303020204" pitchFamily="34" charset="0"/>
          </a:endParaRPr>
        </a:p>
      </dgm:t>
    </dgm:pt>
    <dgm:pt modelId="{705A5F7C-5C66-4F6E-B60C-90F73E96CB8C}" type="pres">
      <dgm:prSet presAssocID="{D019CCC7-64E0-4D3E-B30D-A2486714C05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5C52A148-3AA7-4752-8159-A02702E1200C}" type="pres">
      <dgm:prSet presAssocID="{605B30D8-7850-4AD9-984B-73286DCF20F1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s-CL"/>
        </a:p>
      </dgm:t>
    </dgm:pt>
    <dgm:pt modelId="{905E0F5B-AE15-453E-AF44-DD94F44BA192}" type="pres">
      <dgm:prSet presAssocID="{E3ADED2D-7DCC-4F83-9CF9-448D1CB03B91}" presName="Accent" presStyleLbl="node1" presStyleIdx="1" presStyleCnt="2"/>
      <dgm:spPr/>
    </dgm:pt>
    <dgm:pt modelId="{CB80DC74-B60C-4A5E-83E1-42F65B760FC2}" type="pres">
      <dgm:prSet presAssocID="{E3ADED2D-7DCC-4F83-9CF9-448D1CB03B91}" presName="Image1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CL"/>
        </a:p>
      </dgm:t>
    </dgm:pt>
    <dgm:pt modelId="{5E17A6A2-5570-4B90-84B7-C9357FDB142F}" type="pres">
      <dgm:prSet presAssocID="{E3ADED2D-7DCC-4F83-9CF9-448D1CB03B91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1BD23A-16EF-42BF-89D8-74E920DC51CB}" type="pres">
      <dgm:prSet presAssocID="{99EF9B26-0D26-43F9-B392-796A65227E42}" presName="Image2" presStyleCnt="0"/>
      <dgm:spPr/>
    </dgm:pt>
    <dgm:pt modelId="{2F150BA7-33C9-47C8-A8B0-D3A859C9A613}" type="pres">
      <dgm:prSet presAssocID="{99EF9B26-0D26-43F9-B392-796A65227E42}" presName="Imag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CL"/>
        </a:p>
      </dgm:t>
    </dgm:pt>
    <dgm:pt modelId="{CA7FE0E0-F73F-4E9E-872C-6610EB0BBD3B}" type="pres">
      <dgm:prSet presAssocID="{99EF9B26-0D26-43F9-B392-796A65227E42}" presName="Child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875F799-C889-44CA-94BB-53D0004A0928}" srcId="{D019CCC7-64E0-4D3E-B30D-A2486714C05B}" destId="{605B30D8-7850-4AD9-984B-73286DCF20F1}" srcOrd="0" destOrd="0" parTransId="{192C4BBE-F10F-41EE-920A-65921765A05D}" sibTransId="{8B7AB266-25F2-4C6F-A7E7-330F54228109}"/>
    <dgm:cxn modelId="{76C2FD24-B95E-42DC-9E33-F716D6B0DF97}" srcId="{605B30D8-7850-4AD9-984B-73286DCF20F1}" destId="{E3ADED2D-7DCC-4F83-9CF9-448D1CB03B91}" srcOrd="0" destOrd="0" parTransId="{D30ACD3C-13B2-4266-94C2-80B9F728FF8B}" sibTransId="{415E0689-0612-4A78-AA51-CE3FD49165EF}"/>
    <dgm:cxn modelId="{E563441A-7F97-467F-83B3-B8B981848FAA}" type="presOf" srcId="{605B30D8-7850-4AD9-984B-73286DCF20F1}" destId="{5C52A148-3AA7-4752-8159-A02702E1200C}" srcOrd="0" destOrd="0" presId="urn:microsoft.com/office/officeart/2011/layout/RadialPictureList"/>
    <dgm:cxn modelId="{096208D5-D0F0-412C-A507-51907C967582}" srcId="{605B30D8-7850-4AD9-984B-73286DCF20F1}" destId="{99EF9B26-0D26-43F9-B392-796A65227E42}" srcOrd="1" destOrd="0" parTransId="{CD108227-0A31-4B4A-9C70-327F57268A49}" sibTransId="{DE13A6CC-E51E-449E-BA09-8C1F064C5396}"/>
    <dgm:cxn modelId="{44BCEDFA-7179-4406-AA1E-5FC5E9F47E4B}" type="presOf" srcId="{E3ADED2D-7DCC-4F83-9CF9-448D1CB03B91}" destId="{5E17A6A2-5570-4B90-84B7-C9357FDB142F}" srcOrd="0" destOrd="0" presId="urn:microsoft.com/office/officeart/2011/layout/RadialPictureList"/>
    <dgm:cxn modelId="{64FB41A5-A939-4102-998A-B5F646AE526C}" type="presOf" srcId="{D019CCC7-64E0-4D3E-B30D-A2486714C05B}" destId="{705A5F7C-5C66-4F6E-B60C-90F73E96CB8C}" srcOrd="0" destOrd="0" presId="urn:microsoft.com/office/officeart/2011/layout/RadialPictureList"/>
    <dgm:cxn modelId="{8565446F-01E2-47C5-ABBB-6FD11B278FF7}" type="presOf" srcId="{99EF9B26-0D26-43F9-B392-796A65227E42}" destId="{CA7FE0E0-F73F-4E9E-872C-6610EB0BBD3B}" srcOrd="0" destOrd="0" presId="urn:microsoft.com/office/officeart/2011/layout/RadialPictureList"/>
    <dgm:cxn modelId="{990EF337-0F94-4CD9-8F1B-2FF495011BBE}" type="presParOf" srcId="{705A5F7C-5C66-4F6E-B60C-90F73E96CB8C}" destId="{5C52A148-3AA7-4752-8159-A02702E1200C}" srcOrd="0" destOrd="0" presId="urn:microsoft.com/office/officeart/2011/layout/RadialPictureList"/>
    <dgm:cxn modelId="{8DA48D6C-7644-4ECB-BE85-A8AAC44A9BF9}" type="presParOf" srcId="{705A5F7C-5C66-4F6E-B60C-90F73E96CB8C}" destId="{905E0F5B-AE15-453E-AF44-DD94F44BA192}" srcOrd="1" destOrd="0" presId="urn:microsoft.com/office/officeart/2011/layout/RadialPictureList"/>
    <dgm:cxn modelId="{080559A1-A935-4B6E-9C69-A0AD34D504BD}" type="presParOf" srcId="{705A5F7C-5C66-4F6E-B60C-90F73E96CB8C}" destId="{CB80DC74-B60C-4A5E-83E1-42F65B760FC2}" srcOrd="2" destOrd="0" presId="urn:microsoft.com/office/officeart/2011/layout/RadialPictureList"/>
    <dgm:cxn modelId="{1F5F6684-52F0-476D-A7A6-ED6A569EC7E6}" type="presParOf" srcId="{705A5F7C-5C66-4F6E-B60C-90F73E96CB8C}" destId="{5E17A6A2-5570-4B90-84B7-C9357FDB142F}" srcOrd="3" destOrd="0" presId="urn:microsoft.com/office/officeart/2011/layout/RadialPictureList"/>
    <dgm:cxn modelId="{A6F67FAC-9E1D-4DFD-9205-97AEF6F9BB5A}" type="presParOf" srcId="{705A5F7C-5C66-4F6E-B60C-90F73E96CB8C}" destId="{A41BD23A-16EF-42BF-89D8-74E920DC51CB}" srcOrd="4" destOrd="0" presId="urn:microsoft.com/office/officeart/2011/layout/RadialPictureList"/>
    <dgm:cxn modelId="{C2A90791-A525-4D11-ABD0-924E2D53F338}" type="presParOf" srcId="{A41BD23A-16EF-42BF-89D8-74E920DC51CB}" destId="{2F150BA7-33C9-47C8-A8B0-D3A859C9A613}" srcOrd="0" destOrd="0" presId="urn:microsoft.com/office/officeart/2011/layout/RadialPictureList"/>
    <dgm:cxn modelId="{33736543-6659-4EF9-95E2-0CB706BC0956}" type="presParOf" srcId="{705A5F7C-5C66-4F6E-B60C-90F73E96CB8C}" destId="{CA7FE0E0-F73F-4E9E-872C-6610EB0BBD3B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5E720F-6184-4C0B-BD83-A0717967F42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A20ED88-2F8D-4AA5-8F5A-A3A688FD499E}">
      <dgm:prSet phldrT="[Texto]" custT="1"/>
      <dgm:spPr/>
      <dgm:t>
        <a:bodyPr/>
        <a:lstStyle/>
        <a:p>
          <a:r>
            <a:rPr lang="es-CL" sz="1200" b="1" dirty="0" smtClean="0">
              <a:latin typeface="Century Gothic" panose="020B0502020202020204" pitchFamily="34" charset="0"/>
            </a:rPr>
            <a:t>RECIBE</a:t>
          </a:r>
          <a:r>
            <a:rPr lang="es-CL" sz="1400" b="1" dirty="0" smtClean="0"/>
            <a:t> </a:t>
          </a:r>
          <a:r>
            <a:rPr lang="es-CL" sz="1200" b="1" dirty="0" smtClean="0">
              <a:latin typeface="Century Gothic" panose="020B0502020202020204" pitchFamily="34" charset="0"/>
            </a:rPr>
            <a:t>DIAGNÓSTICO</a:t>
          </a:r>
          <a:endParaRPr lang="es-CL" sz="1200" b="1" dirty="0">
            <a:latin typeface="Century Gothic" panose="020B0502020202020204" pitchFamily="34" charset="0"/>
          </a:endParaRPr>
        </a:p>
      </dgm:t>
    </dgm:pt>
    <dgm:pt modelId="{E9190241-F501-4BB7-9B34-D259E0FF0424}" type="parTrans" cxnId="{329B14C0-AE78-4787-B311-7D699515ED12}">
      <dgm:prSet/>
      <dgm:spPr/>
      <dgm:t>
        <a:bodyPr/>
        <a:lstStyle/>
        <a:p>
          <a:endParaRPr lang="es-CL"/>
        </a:p>
      </dgm:t>
    </dgm:pt>
    <dgm:pt modelId="{B2D96153-A1E6-40A8-9485-E807CC0E3E48}" type="sibTrans" cxnId="{329B14C0-AE78-4787-B311-7D699515ED12}">
      <dgm:prSet/>
      <dgm:spPr/>
      <dgm:t>
        <a:bodyPr/>
        <a:lstStyle/>
        <a:p>
          <a:endParaRPr lang="es-CL"/>
        </a:p>
      </dgm:t>
    </dgm:pt>
    <dgm:pt modelId="{C3F63AD8-3530-40E6-A617-2401EF9C2425}">
      <dgm:prSet phldrT="[Texto]" custT="1"/>
      <dgm:spPr/>
      <dgm:t>
        <a:bodyPr/>
        <a:lstStyle/>
        <a:p>
          <a:r>
            <a:rPr lang="es-CL" sz="1200" b="1" dirty="0" smtClean="0">
              <a:latin typeface="Century Gothic" panose="020B0502020202020204" pitchFamily="34" charset="0"/>
            </a:rPr>
            <a:t>SUBCOMPONENTES</a:t>
          </a:r>
          <a:endParaRPr lang="es-CL" sz="1200" b="1" dirty="0">
            <a:latin typeface="Century Gothic" panose="020B0502020202020204" pitchFamily="34" charset="0"/>
          </a:endParaRPr>
        </a:p>
      </dgm:t>
    </dgm:pt>
    <dgm:pt modelId="{BD1FE1B8-E882-4D23-8EF9-8B675CB7C7E1}" type="parTrans" cxnId="{DA4AD808-66E4-4311-84D7-5EB78A425444}">
      <dgm:prSet/>
      <dgm:spPr/>
      <dgm:t>
        <a:bodyPr/>
        <a:lstStyle/>
        <a:p>
          <a:endParaRPr lang="es-CL"/>
        </a:p>
      </dgm:t>
    </dgm:pt>
    <dgm:pt modelId="{23B0467F-1E0E-4C74-924A-D85D6D5BDCF8}" type="sibTrans" cxnId="{DA4AD808-66E4-4311-84D7-5EB78A425444}">
      <dgm:prSet/>
      <dgm:spPr/>
      <dgm:t>
        <a:bodyPr/>
        <a:lstStyle/>
        <a:p>
          <a:endParaRPr lang="es-CL"/>
        </a:p>
      </dgm:t>
    </dgm:pt>
    <dgm:pt modelId="{F0561317-571C-4440-B906-5292604433BF}">
      <dgm:prSet phldrT="[Texto]" custT="1"/>
      <dgm:spPr/>
      <dgm:t>
        <a:bodyPr/>
        <a:lstStyle/>
        <a:p>
          <a:r>
            <a:rPr lang="es-CL" sz="1200" dirty="0" smtClean="0">
              <a:latin typeface="Century Gothic" panose="020B0502020202020204" pitchFamily="34" charset="0"/>
            </a:rPr>
            <a:t>PRÁCTICA</a:t>
          </a:r>
          <a:endParaRPr lang="es-CL" sz="1200" dirty="0">
            <a:latin typeface="Century Gothic" panose="020B0502020202020204" pitchFamily="34" charset="0"/>
          </a:endParaRPr>
        </a:p>
      </dgm:t>
    </dgm:pt>
    <dgm:pt modelId="{8E9266A2-2174-4CFE-984D-BEF42C9513D6}" type="parTrans" cxnId="{723C4845-51FE-41CA-8213-54A664DFE0A8}">
      <dgm:prSet/>
      <dgm:spPr/>
      <dgm:t>
        <a:bodyPr/>
        <a:lstStyle/>
        <a:p>
          <a:endParaRPr lang="es-CL"/>
        </a:p>
      </dgm:t>
    </dgm:pt>
    <dgm:pt modelId="{79F296FA-671E-4685-86F1-D66BDAC6C526}" type="sibTrans" cxnId="{723C4845-51FE-41CA-8213-54A664DFE0A8}">
      <dgm:prSet/>
      <dgm:spPr/>
      <dgm:t>
        <a:bodyPr/>
        <a:lstStyle/>
        <a:p>
          <a:endParaRPr lang="es-CL"/>
        </a:p>
      </dgm:t>
    </dgm:pt>
    <dgm:pt modelId="{EE413026-C4C5-42C4-BD29-4B70ACDE626E}">
      <dgm:prSet phldrT="[Texto]" custT="1"/>
      <dgm:spPr/>
      <dgm:t>
        <a:bodyPr/>
        <a:lstStyle/>
        <a:p>
          <a:r>
            <a:rPr lang="es-CL" sz="1200" dirty="0" smtClean="0">
              <a:latin typeface="Century Gothic" panose="020B0502020202020204" pitchFamily="34" charset="0"/>
            </a:rPr>
            <a:t>COLOCACIÓN LABORAL</a:t>
          </a:r>
          <a:endParaRPr lang="es-CL" sz="1200" dirty="0">
            <a:latin typeface="Century Gothic" panose="020B0502020202020204" pitchFamily="34" charset="0"/>
          </a:endParaRPr>
        </a:p>
      </dgm:t>
    </dgm:pt>
    <dgm:pt modelId="{BEA00D7C-65CA-4A5A-B367-61C9238B2F98}" type="parTrans" cxnId="{A95323F0-C14A-4395-A8B5-0928FBE7A85A}">
      <dgm:prSet/>
      <dgm:spPr/>
      <dgm:t>
        <a:bodyPr/>
        <a:lstStyle/>
        <a:p>
          <a:endParaRPr lang="es-CL"/>
        </a:p>
      </dgm:t>
    </dgm:pt>
    <dgm:pt modelId="{E94FD4BF-DEF6-4837-A1D2-6AF7998FF80F}" type="sibTrans" cxnId="{A95323F0-C14A-4395-A8B5-0928FBE7A85A}">
      <dgm:prSet/>
      <dgm:spPr/>
      <dgm:t>
        <a:bodyPr/>
        <a:lstStyle/>
        <a:p>
          <a:endParaRPr lang="es-CL"/>
        </a:p>
      </dgm:t>
    </dgm:pt>
    <dgm:pt modelId="{37325BC9-E26B-4151-BDCC-2F5CA455782A}" type="pres">
      <dgm:prSet presAssocID="{755E720F-6184-4C0B-BD83-A0717967F42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130051E3-3725-44FB-A3B4-98B83EBDBBD4}" type="pres">
      <dgm:prSet presAssocID="{BA20ED88-2F8D-4AA5-8F5A-A3A688FD499E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8AE181-7F0F-4C7B-983A-46879A2DCE77}" type="pres">
      <dgm:prSet presAssocID="{C3F63AD8-3530-40E6-A617-2401EF9C2425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807547-E4CF-4BC0-8E18-15B60724CD05}" type="pres">
      <dgm:prSet presAssocID="{C3F63AD8-3530-40E6-A617-2401EF9C2425}" presName="childText2" presStyleLbl="solidAlignAcc1" presStyleIdx="0" presStyleCnt="1" custScaleY="81104" custLinFactNeighborY="-13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A4AD808-66E4-4311-84D7-5EB78A425444}" srcId="{755E720F-6184-4C0B-BD83-A0717967F425}" destId="{C3F63AD8-3530-40E6-A617-2401EF9C2425}" srcOrd="1" destOrd="0" parTransId="{BD1FE1B8-E882-4D23-8EF9-8B675CB7C7E1}" sibTransId="{23B0467F-1E0E-4C74-924A-D85D6D5BDCF8}"/>
    <dgm:cxn modelId="{329B14C0-AE78-4787-B311-7D699515ED12}" srcId="{755E720F-6184-4C0B-BD83-A0717967F425}" destId="{BA20ED88-2F8D-4AA5-8F5A-A3A688FD499E}" srcOrd="0" destOrd="0" parTransId="{E9190241-F501-4BB7-9B34-D259E0FF0424}" sibTransId="{B2D96153-A1E6-40A8-9485-E807CC0E3E48}"/>
    <dgm:cxn modelId="{723C4845-51FE-41CA-8213-54A664DFE0A8}" srcId="{C3F63AD8-3530-40E6-A617-2401EF9C2425}" destId="{F0561317-571C-4440-B906-5292604433BF}" srcOrd="0" destOrd="0" parTransId="{8E9266A2-2174-4CFE-984D-BEF42C9513D6}" sibTransId="{79F296FA-671E-4685-86F1-D66BDAC6C526}"/>
    <dgm:cxn modelId="{A95323F0-C14A-4395-A8B5-0928FBE7A85A}" srcId="{C3F63AD8-3530-40E6-A617-2401EF9C2425}" destId="{EE413026-C4C5-42C4-BD29-4B70ACDE626E}" srcOrd="1" destOrd="0" parTransId="{BEA00D7C-65CA-4A5A-B367-61C9238B2F98}" sibTransId="{E94FD4BF-DEF6-4837-A1D2-6AF7998FF80F}"/>
    <dgm:cxn modelId="{9034F2CB-D70A-4F41-80B2-DFC08C4BAD5F}" type="presOf" srcId="{BA20ED88-2F8D-4AA5-8F5A-A3A688FD499E}" destId="{130051E3-3725-44FB-A3B4-98B83EBDBBD4}" srcOrd="0" destOrd="0" presId="urn:microsoft.com/office/officeart/2009/3/layout/IncreasingArrowsProcess"/>
    <dgm:cxn modelId="{57D92F66-6A26-4CB0-8829-23BBB799818B}" type="presOf" srcId="{755E720F-6184-4C0B-BD83-A0717967F425}" destId="{37325BC9-E26B-4151-BDCC-2F5CA455782A}" srcOrd="0" destOrd="0" presId="urn:microsoft.com/office/officeart/2009/3/layout/IncreasingArrowsProcess"/>
    <dgm:cxn modelId="{3DBF0221-8D10-430D-87D1-9FA8E930D7C4}" type="presOf" srcId="{C3F63AD8-3530-40E6-A617-2401EF9C2425}" destId="{528AE181-7F0F-4C7B-983A-46879A2DCE77}" srcOrd="0" destOrd="0" presId="urn:microsoft.com/office/officeart/2009/3/layout/IncreasingArrowsProcess"/>
    <dgm:cxn modelId="{0C2131F1-7DF7-48D7-8EE3-4D5814F1DC29}" type="presOf" srcId="{F0561317-571C-4440-B906-5292604433BF}" destId="{9C807547-E4CF-4BC0-8E18-15B60724CD05}" srcOrd="0" destOrd="0" presId="urn:microsoft.com/office/officeart/2009/3/layout/IncreasingArrowsProcess"/>
    <dgm:cxn modelId="{7CF2DC6A-4FDD-4D61-AE94-60171BD9A358}" type="presOf" srcId="{EE413026-C4C5-42C4-BD29-4B70ACDE626E}" destId="{9C807547-E4CF-4BC0-8E18-15B60724CD05}" srcOrd="0" destOrd="1" presId="urn:microsoft.com/office/officeart/2009/3/layout/IncreasingArrowsProcess"/>
    <dgm:cxn modelId="{0C26F220-AECD-4A72-B2DF-F3E6E932837A}" type="presParOf" srcId="{37325BC9-E26B-4151-BDCC-2F5CA455782A}" destId="{130051E3-3725-44FB-A3B4-98B83EBDBBD4}" srcOrd="0" destOrd="0" presId="urn:microsoft.com/office/officeart/2009/3/layout/IncreasingArrowsProcess"/>
    <dgm:cxn modelId="{58BC777A-BEFE-46D9-B7A8-BAC2DF6D4B4F}" type="presParOf" srcId="{37325BC9-E26B-4151-BDCC-2F5CA455782A}" destId="{528AE181-7F0F-4C7B-983A-46879A2DCE77}" srcOrd="1" destOrd="0" presId="urn:microsoft.com/office/officeart/2009/3/layout/IncreasingArrowsProcess"/>
    <dgm:cxn modelId="{AC101917-3856-45E8-A23F-EA4C2FE9876B}" type="presParOf" srcId="{37325BC9-E26B-4151-BDCC-2F5CA455782A}" destId="{9C807547-E4CF-4BC0-8E18-15B60724CD05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FFD0FE-CD9E-4D8C-A6F7-0E2C93B10264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67470827-5113-43A5-B1F9-7AA1ADCAE026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L" sz="2000" b="1" dirty="0" smtClean="0">
              <a:solidFill>
                <a:schemeClr val="bg1"/>
              </a:solidFill>
            </a:rPr>
            <a:t>Componente I Curso Gestión/ Emprendimiento (100 horas) </a:t>
          </a:r>
          <a:endParaRPr lang="es-CL" sz="2000" b="1" dirty="0">
            <a:solidFill>
              <a:schemeClr val="bg1"/>
            </a:solidFill>
          </a:endParaRPr>
        </a:p>
      </dgm:t>
    </dgm:pt>
    <dgm:pt modelId="{5CF915EE-E5B4-42A1-B479-1C58C541B45F}" type="parTrans" cxnId="{F7E93F13-E278-4BFB-91F5-D40525C11042}">
      <dgm:prSet/>
      <dgm:spPr/>
      <dgm:t>
        <a:bodyPr/>
        <a:lstStyle/>
        <a:p>
          <a:endParaRPr lang="es-CL"/>
        </a:p>
      </dgm:t>
    </dgm:pt>
    <dgm:pt modelId="{323171AE-673C-4BA1-A09E-1F1CD21BD66B}" type="sibTrans" cxnId="{F7E93F13-E278-4BFB-91F5-D40525C11042}">
      <dgm:prSet/>
      <dgm:spPr/>
      <dgm:t>
        <a:bodyPr/>
        <a:lstStyle/>
        <a:p>
          <a:endParaRPr lang="es-CL"/>
        </a:p>
      </dgm:t>
    </dgm:pt>
    <dgm:pt modelId="{2F95D524-DE2C-4B74-8FC9-944F2EB74DDD}">
      <dgm:prSet phldrT="[Texto]" custT="1"/>
      <dgm:spPr/>
      <dgm:t>
        <a:bodyPr/>
        <a:lstStyle/>
        <a:p>
          <a:pPr algn="l"/>
          <a:r>
            <a:rPr lang="es-CL" sz="2000" b="1" dirty="0" smtClean="0">
              <a:solidFill>
                <a:schemeClr val="bg1">
                  <a:lumMod val="50000"/>
                </a:schemeClr>
              </a:solidFill>
            </a:rPr>
            <a:t>Diagnóstico: </a:t>
          </a:r>
        </a:p>
        <a:p>
          <a:pPr algn="l"/>
          <a:r>
            <a:rPr lang="es-CL" sz="1800" b="0" dirty="0" smtClean="0">
              <a:solidFill>
                <a:schemeClr val="bg1">
                  <a:lumMod val="50000"/>
                </a:schemeClr>
              </a:solidFill>
            </a:rPr>
            <a:t>Línea base y establecer el segmento emprendedor</a:t>
          </a:r>
          <a:endParaRPr lang="es-CL" sz="1800" b="0" dirty="0">
            <a:solidFill>
              <a:schemeClr val="bg1">
                <a:lumMod val="50000"/>
              </a:schemeClr>
            </a:solidFill>
          </a:endParaRPr>
        </a:p>
      </dgm:t>
    </dgm:pt>
    <dgm:pt modelId="{E081F535-516F-4758-8EFD-E338FD635454}" type="parTrans" cxnId="{43EB4741-FEEC-47D3-A2C5-099797186FAF}">
      <dgm:prSet/>
      <dgm:spPr/>
      <dgm:t>
        <a:bodyPr/>
        <a:lstStyle/>
        <a:p>
          <a:endParaRPr lang="es-CL"/>
        </a:p>
      </dgm:t>
    </dgm:pt>
    <dgm:pt modelId="{D2DA01A4-9323-42ED-864F-DB5858BC5B59}" type="sibTrans" cxnId="{43EB4741-FEEC-47D3-A2C5-099797186FAF}">
      <dgm:prSet/>
      <dgm:spPr/>
      <dgm:t>
        <a:bodyPr/>
        <a:lstStyle/>
        <a:p>
          <a:endParaRPr lang="es-CL"/>
        </a:p>
      </dgm:t>
    </dgm:pt>
    <dgm:pt modelId="{E042A720-DE51-49A9-BCB9-3B32E1899D47}">
      <dgm:prSet phldrT="[Texto]" custT="1"/>
      <dgm:spPr/>
      <dgm:t>
        <a:bodyPr/>
        <a:lstStyle/>
        <a:p>
          <a:pPr algn="l"/>
          <a:r>
            <a:rPr lang="es-CL" sz="2000" b="1" dirty="0" smtClean="0">
              <a:solidFill>
                <a:srgbClr val="7F7F7F"/>
              </a:solidFill>
            </a:rPr>
            <a:t>Capacitación:</a:t>
          </a:r>
        </a:p>
        <a:p>
          <a:pPr algn="l"/>
          <a:r>
            <a:rPr lang="es-CL" sz="1800" b="0" dirty="0" smtClean="0">
              <a:solidFill>
                <a:srgbClr val="7F7F7F"/>
              </a:solidFill>
            </a:rPr>
            <a:t>Gestión, nuevas prácticas, redes, </a:t>
          </a:r>
        </a:p>
        <a:p>
          <a:pPr algn="l"/>
          <a:r>
            <a:rPr lang="es-CL" sz="1800" b="0" dirty="0" smtClean="0">
              <a:solidFill>
                <a:srgbClr val="7F7F7F"/>
              </a:solidFill>
            </a:rPr>
            <a:t>plan de negocio</a:t>
          </a:r>
        </a:p>
      </dgm:t>
    </dgm:pt>
    <dgm:pt modelId="{CF0465B2-8430-4121-9C79-D5024212F8EA}" type="parTrans" cxnId="{071F119B-08E6-4B62-BDEE-A4A6FFD2786E}">
      <dgm:prSet/>
      <dgm:spPr/>
      <dgm:t>
        <a:bodyPr/>
        <a:lstStyle/>
        <a:p>
          <a:endParaRPr lang="es-CL"/>
        </a:p>
      </dgm:t>
    </dgm:pt>
    <dgm:pt modelId="{1929BFEC-D2B3-4465-A39D-61CE6F3674AA}" type="sibTrans" cxnId="{071F119B-08E6-4B62-BDEE-A4A6FFD2786E}">
      <dgm:prSet/>
      <dgm:spPr/>
      <dgm:t>
        <a:bodyPr/>
        <a:lstStyle/>
        <a:p>
          <a:endParaRPr lang="es-CL"/>
        </a:p>
      </dgm:t>
    </dgm:pt>
    <dgm:pt modelId="{62894416-750D-43B8-96E9-68C4DB577AB4}">
      <dgm:prSet phldrT="[Texto]" custT="1"/>
      <dgm:spPr/>
      <dgm:t>
        <a:bodyPr/>
        <a:lstStyle/>
        <a:p>
          <a:pPr algn="l"/>
          <a:r>
            <a:rPr lang="es-CL" sz="2000" b="1" dirty="0" smtClean="0">
              <a:solidFill>
                <a:srgbClr val="7F7F7F"/>
              </a:solidFill>
            </a:rPr>
            <a:t>Asistencia Técnica:</a:t>
          </a:r>
        </a:p>
        <a:p>
          <a:pPr algn="l"/>
          <a:r>
            <a:rPr lang="es-CL" sz="1800" b="0" dirty="0" smtClean="0">
              <a:solidFill>
                <a:srgbClr val="7F7F7F"/>
              </a:solidFill>
            </a:rPr>
            <a:t>Grupal e individual para apoyar la implementación del plan de negocios</a:t>
          </a:r>
          <a:endParaRPr lang="es-CL" sz="1800" b="0" dirty="0">
            <a:solidFill>
              <a:srgbClr val="7F7F7F"/>
            </a:solidFill>
          </a:endParaRPr>
        </a:p>
      </dgm:t>
    </dgm:pt>
    <dgm:pt modelId="{124BEFA0-1C42-4D8C-946A-B390C2A0582D}" type="parTrans" cxnId="{A2A6CC72-5409-4E77-912A-84FDE2065DC1}">
      <dgm:prSet/>
      <dgm:spPr/>
      <dgm:t>
        <a:bodyPr/>
        <a:lstStyle/>
        <a:p>
          <a:endParaRPr lang="es-CL"/>
        </a:p>
      </dgm:t>
    </dgm:pt>
    <dgm:pt modelId="{6F9E35F9-4044-4C77-AD8B-EEE4AB1D92FA}" type="sibTrans" cxnId="{A2A6CC72-5409-4E77-912A-84FDE2065DC1}">
      <dgm:prSet/>
      <dgm:spPr/>
      <dgm:t>
        <a:bodyPr/>
        <a:lstStyle/>
        <a:p>
          <a:endParaRPr lang="es-CL"/>
        </a:p>
      </dgm:t>
    </dgm:pt>
    <dgm:pt modelId="{AAD21C50-AD5D-F246-8B08-7E9F34E18531}">
      <dgm:prSet phldrT="[Texto]" custT="1"/>
      <dgm:spPr/>
      <dgm:t>
        <a:bodyPr/>
        <a:lstStyle/>
        <a:p>
          <a:pPr algn="ctr"/>
          <a:r>
            <a:rPr lang="es-CL" sz="2000" b="1" dirty="0" smtClean="0">
              <a:solidFill>
                <a:srgbClr val="7F7F7F"/>
              </a:solidFill>
            </a:rPr>
            <a:t>Fondo de Inversión </a:t>
          </a:r>
          <a:r>
            <a:rPr lang="es-CL" b="1" dirty="0" smtClean="0">
              <a:solidFill>
                <a:srgbClr val="7F7F7F"/>
              </a:solidFill>
            </a:rPr>
            <a:t>$300.000 </a:t>
          </a:r>
          <a:endParaRPr lang="es-CL" sz="2000" b="1" dirty="0">
            <a:solidFill>
              <a:srgbClr val="7F7F7F"/>
            </a:solidFill>
          </a:endParaRPr>
        </a:p>
      </dgm:t>
    </dgm:pt>
    <dgm:pt modelId="{C33F6E0A-F890-404F-AE9A-AEB61D183276}" type="parTrans" cxnId="{3A9C59C6-FF69-7440-85BF-0EC8A27B49F7}">
      <dgm:prSet/>
      <dgm:spPr/>
      <dgm:t>
        <a:bodyPr/>
        <a:lstStyle/>
        <a:p>
          <a:endParaRPr lang="es-ES_tradnl"/>
        </a:p>
      </dgm:t>
    </dgm:pt>
    <dgm:pt modelId="{557F3CF2-D17E-F84C-B504-D27DFA6E562F}" type="sibTrans" cxnId="{3A9C59C6-FF69-7440-85BF-0EC8A27B49F7}">
      <dgm:prSet/>
      <dgm:spPr/>
      <dgm:t>
        <a:bodyPr/>
        <a:lstStyle/>
        <a:p>
          <a:endParaRPr lang="es-ES_tradnl"/>
        </a:p>
      </dgm:t>
    </dgm:pt>
    <dgm:pt modelId="{6F2CFE75-A647-2647-89A4-522B2A008F1E}">
      <dgm:prSet phldrT="[Texto]" custT="1"/>
      <dgm:spPr/>
      <dgm:t>
        <a:bodyPr/>
        <a:lstStyle/>
        <a:p>
          <a:endParaRPr lang="es-CL" dirty="0"/>
        </a:p>
      </dgm:t>
    </dgm:pt>
    <dgm:pt modelId="{31A3B984-D0C2-5046-8453-3B22D7ECF843}" type="parTrans" cxnId="{499C08BD-FDAC-F247-8E7A-7EA2597B7201}">
      <dgm:prSet/>
      <dgm:spPr/>
      <dgm:t>
        <a:bodyPr/>
        <a:lstStyle/>
        <a:p>
          <a:endParaRPr lang="es-ES_tradnl"/>
        </a:p>
      </dgm:t>
    </dgm:pt>
    <dgm:pt modelId="{AEDB3C35-B3E2-324F-A02A-9B958CFF1195}" type="sibTrans" cxnId="{499C08BD-FDAC-F247-8E7A-7EA2597B7201}">
      <dgm:prSet/>
      <dgm:spPr/>
      <dgm:t>
        <a:bodyPr/>
        <a:lstStyle/>
        <a:p>
          <a:endParaRPr lang="es-ES_tradnl"/>
        </a:p>
      </dgm:t>
    </dgm:pt>
    <dgm:pt modelId="{E4D12C2D-0E23-44EF-AF1E-9D325DDF24C8}" type="pres">
      <dgm:prSet presAssocID="{A2FFD0FE-CD9E-4D8C-A6F7-0E2C93B10264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A5F3DC47-3E04-4170-9F09-C6F12206E0B6}" type="pres">
      <dgm:prSet presAssocID="{67470827-5113-43A5-B1F9-7AA1ADCAE026}" presName="Parent" presStyleLbl="node1" presStyleIdx="0" presStyleCnt="2" custScaleX="120484" custScaleY="113817" custLinFactNeighborX="-32258">
        <dgm:presLayoutVars>
          <dgm:chMax val="4"/>
          <dgm:chPref val="3"/>
        </dgm:presLayoutVars>
      </dgm:prSet>
      <dgm:spPr/>
      <dgm:t>
        <a:bodyPr/>
        <a:lstStyle/>
        <a:p>
          <a:endParaRPr lang="es-CL"/>
        </a:p>
      </dgm:t>
    </dgm:pt>
    <dgm:pt modelId="{02FF783C-B223-415A-9670-795EECB9C0C6}" type="pres">
      <dgm:prSet presAssocID="{2F95D524-DE2C-4B74-8FC9-944F2EB74DDD}" presName="Accent" presStyleLbl="node1" presStyleIdx="1" presStyleCnt="2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5FA1"/>
        </a:solidFill>
        <a:ln>
          <a:noFill/>
        </a:ln>
      </dgm:spPr>
      <dgm:t>
        <a:bodyPr/>
        <a:lstStyle/>
        <a:p>
          <a:endParaRPr lang="es-ES_tradnl"/>
        </a:p>
      </dgm:t>
    </dgm:pt>
    <dgm:pt modelId="{17DF3E60-0408-4822-A53B-49D234C87B5C}" type="pres">
      <dgm:prSet presAssocID="{2F95D524-DE2C-4B74-8FC9-944F2EB74DDD}" presName="Image1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880057C2-2AE9-4E77-A55F-1D49F6E70ECF}" type="pres">
      <dgm:prSet presAssocID="{2F95D524-DE2C-4B74-8FC9-944F2EB74DDD}" presName="Child1" presStyleLbl="revTx" presStyleIdx="0" presStyleCnt="4" custScaleX="115029" custScaleY="34486" custLinFactNeighborX="16361" custLinFactNeighborY="-206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E1E881-74B7-43BA-9CCE-A7B2578827B8}" type="pres">
      <dgm:prSet presAssocID="{E042A720-DE51-49A9-BCB9-3B32E1899D47}" presName="Image2" presStyleCnt="0"/>
      <dgm:spPr/>
    </dgm:pt>
    <dgm:pt modelId="{89D1F92D-64CC-44AA-96F8-5A9990B08502}" type="pres">
      <dgm:prSet presAssocID="{E042A720-DE51-49A9-BCB9-3B32E1899D47}" presName="Image" presStyleLbl="fgImgPlace1" presStyleIdx="1" presStyleCnt="4" custLinFactNeighborY="512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6A8E0DE-B30D-4C12-94BE-445ECD802450}" type="pres">
      <dgm:prSet presAssocID="{E042A720-DE51-49A9-BCB9-3B32E1899D47}" presName="Child2" presStyleLbl="revTx" presStyleIdx="1" presStyleCnt="4" custScaleX="141534" custLinFactNeighborX="20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3FFA47-D617-41D0-B5F9-BD8BD60582F6}" type="pres">
      <dgm:prSet presAssocID="{62894416-750D-43B8-96E9-68C4DB577AB4}" presName="Image3" presStyleCnt="0"/>
      <dgm:spPr/>
    </dgm:pt>
    <dgm:pt modelId="{DEC332A8-E34D-4DD0-9D72-3A883987CEDD}" type="pres">
      <dgm:prSet presAssocID="{62894416-750D-43B8-96E9-68C4DB577AB4}" presName="Imag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B07DA8B-E329-4817-949F-F76A6E8584BA}" type="pres">
      <dgm:prSet presAssocID="{62894416-750D-43B8-96E9-68C4DB577AB4}" presName="Child3" presStyleLbl="revTx" presStyleIdx="2" presStyleCnt="4" custScaleX="132399" custScaleY="119409" custLinFactNeighborX="38298" custLinFactNeighborY="-11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0C7C1F9-43CF-F34E-8E26-7F678C6C8B1F}" type="pres">
      <dgm:prSet presAssocID="{AAD21C50-AD5D-F246-8B08-7E9F34E18531}" presName="Image4" presStyleCnt="0"/>
      <dgm:spPr/>
    </dgm:pt>
    <dgm:pt modelId="{361F681D-A9DA-4F4B-AADB-CDED7F41F45C}" type="pres">
      <dgm:prSet presAssocID="{AAD21C50-AD5D-F246-8B08-7E9F34E18531}" presName="Imag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0BC58493-7001-3F49-B55D-9CB5BD881A41}" type="pres">
      <dgm:prSet presAssocID="{AAD21C50-AD5D-F246-8B08-7E9F34E18531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A9C59C6-FF69-7440-85BF-0EC8A27B49F7}" srcId="{67470827-5113-43A5-B1F9-7AA1ADCAE026}" destId="{AAD21C50-AD5D-F246-8B08-7E9F34E18531}" srcOrd="3" destOrd="0" parTransId="{C33F6E0A-F890-404F-AE9A-AEB61D183276}" sibTransId="{557F3CF2-D17E-F84C-B504-D27DFA6E562F}"/>
    <dgm:cxn modelId="{6CC6ECA6-4290-4441-B980-F820BFD3555D}" type="presOf" srcId="{A2FFD0FE-CD9E-4D8C-A6F7-0E2C93B10264}" destId="{E4D12C2D-0E23-44EF-AF1E-9D325DDF24C8}" srcOrd="0" destOrd="0" presId="urn:microsoft.com/office/officeart/2011/layout/RadialPictureList"/>
    <dgm:cxn modelId="{E1C97854-3C5C-44B8-9242-DFAF7D071D3C}" type="presOf" srcId="{E042A720-DE51-49A9-BCB9-3B32E1899D47}" destId="{46A8E0DE-B30D-4C12-94BE-445ECD802450}" srcOrd="0" destOrd="0" presId="urn:microsoft.com/office/officeart/2011/layout/RadialPictureList"/>
    <dgm:cxn modelId="{F7E93F13-E278-4BFB-91F5-D40525C11042}" srcId="{A2FFD0FE-CD9E-4D8C-A6F7-0E2C93B10264}" destId="{67470827-5113-43A5-B1F9-7AA1ADCAE026}" srcOrd="0" destOrd="0" parTransId="{5CF915EE-E5B4-42A1-B479-1C58C541B45F}" sibTransId="{323171AE-673C-4BA1-A09E-1F1CD21BD66B}"/>
    <dgm:cxn modelId="{071F119B-08E6-4B62-BDEE-A4A6FFD2786E}" srcId="{67470827-5113-43A5-B1F9-7AA1ADCAE026}" destId="{E042A720-DE51-49A9-BCB9-3B32E1899D47}" srcOrd="1" destOrd="0" parTransId="{CF0465B2-8430-4121-9C79-D5024212F8EA}" sibTransId="{1929BFEC-D2B3-4465-A39D-61CE6F3674AA}"/>
    <dgm:cxn modelId="{A2A6CC72-5409-4E77-912A-84FDE2065DC1}" srcId="{67470827-5113-43A5-B1F9-7AA1ADCAE026}" destId="{62894416-750D-43B8-96E9-68C4DB577AB4}" srcOrd="2" destOrd="0" parTransId="{124BEFA0-1C42-4D8C-946A-B390C2A0582D}" sibTransId="{6F9E35F9-4044-4C77-AD8B-EEE4AB1D92FA}"/>
    <dgm:cxn modelId="{D4E0359E-3106-4536-94BE-926EFDAF6756}" type="presOf" srcId="{62894416-750D-43B8-96E9-68C4DB577AB4}" destId="{BB07DA8B-E329-4817-949F-F76A6E8584BA}" srcOrd="0" destOrd="0" presId="urn:microsoft.com/office/officeart/2011/layout/RadialPictureList"/>
    <dgm:cxn modelId="{43EB4741-FEEC-47D3-A2C5-099797186FAF}" srcId="{67470827-5113-43A5-B1F9-7AA1ADCAE026}" destId="{2F95D524-DE2C-4B74-8FC9-944F2EB74DDD}" srcOrd="0" destOrd="0" parTransId="{E081F535-516F-4758-8EFD-E338FD635454}" sibTransId="{D2DA01A4-9323-42ED-864F-DB5858BC5B59}"/>
    <dgm:cxn modelId="{AFF8A828-3F31-462F-8579-2EA8BBCD6058}" type="presOf" srcId="{AAD21C50-AD5D-F246-8B08-7E9F34E18531}" destId="{0BC58493-7001-3F49-B55D-9CB5BD881A41}" srcOrd="0" destOrd="0" presId="urn:microsoft.com/office/officeart/2011/layout/RadialPictureList"/>
    <dgm:cxn modelId="{762068C0-16D2-482C-96B6-55B0E289F794}" type="presOf" srcId="{2F95D524-DE2C-4B74-8FC9-944F2EB74DDD}" destId="{880057C2-2AE9-4E77-A55F-1D49F6E70ECF}" srcOrd="0" destOrd="0" presId="urn:microsoft.com/office/officeart/2011/layout/RadialPictureList"/>
    <dgm:cxn modelId="{C4FA16A8-5C47-4FC2-93FC-36F83299E5AF}" type="presOf" srcId="{67470827-5113-43A5-B1F9-7AA1ADCAE026}" destId="{A5F3DC47-3E04-4170-9F09-C6F12206E0B6}" srcOrd="0" destOrd="0" presId="urn:microsoft.com/office/officeart/2011/layout/RadialPictureList"/>
    <dgm:cxn modelId="{499C08BD-FDAC-F247-8E7A-7EA2597B7201}" srcId="{A2FFD0FE-CD9E-4D8C-A6F7-0E2C93B10264}" destId="{6F2CFE75-A647-2647-89A4-522B2A008F1E}" srcOrd="1" destOrd="0" parTransId="{31A3B984-D0C2-5046-8453-3B22D7ECF843}" sibTransId="{AEDB3C35-B3E2-324F-A02A-9B958CFF1195}"/>
    <dgm:cxn modelId="{344BC603-0AEC-4BCC-8AFD-BD40E5E4273E}" type="presParOf" srcId="{E4D12C2D-0E23-44EF-AF1E-9D325DDF24C8}" destId="{A5F3DC47-3E04-4170-9F09-C6F12206E0B6}" srcOrd="0" destOrd="0" presId="urn:microsoft.com/office/officeart/2011/layout/RadialPictureList"/>
    <dgm:cxn modelId="{01572C4E-6A57-417D-BDE0-55C68ED2BD7E}" type="presParOf" srcId="{E4D12C2D-0E23-44EF-AF1E-9D325DDF24C8}" destId="{02FF783C-B223-415A-9670-795EECB9C0C6}" srcOrd="1" destOrd="0" presId="urn:microsoft.com/office/officeart/2011/layout/RadialPictureList"/>
    <dgm:cxn modelId="{9B91AC8E-3D43-4BCE-B991-B5A82E3D9700}" type="presParOf" srcId="{E4D12C2D-0E23-44EF-AF1E-9D325DDF24C8}" destId="{17DF3E60-0408-4822-A53B-49D234C87B5C}" srcOrd="2" destOrd="0" presId="urn:microsoft.com/office/officeart/2011/layout/RadialPictureList"/>
    <dgm:cxn modelId="{B4FD5184-4201-4A52-8097-0306C59CF350}" type="presParOf" srcId="{E4D12C2D-0E23-44EF-AF1E-9D325DDF24C8}" destId="{880057C2-2AE9-4E77-A55F-1D49F6E70ECF}" srcOrd="3" destOrd="0" presId="urn:microsoft.com/office/officeart/2011/layout/RadialPictureList"/>
    <dgm:cxn modelId="{6E947EDE-FAEB-47C4-9FE0-17622EBD2639}" type="presParOf" srcId="{E4D12C2D-0E23-44EF-AF1E-9D325DDF24C8}" destId="{25E1E881-74B7-43BA-9CCE-A7B2578827B8}" srcOrd="4" destOrd="0" presId="urn:microsoft.com/office/officeart/2011/layout/RadialPictureList"/>
    <dgm:cxn modelId="{2CD80AB1-FC56-493B-9D7D-61BC46B6691D}" type="presParOf" srcId="{25E1E881-74B7-43BA-9CCE-A7B2578827B8}" destId="{89D1F92D-64CC-44AA-96F8-5A9990B08502}" srcOrd="0" destOrd="0" presId="urn:microsoft.com/office/officeart/2011/layout/RadialPictureList"/>
    <dgm:cxn modelId="{9D2B947B-9123-4C7E-BBE5-6DD64BC5D620}" type="presParOf" srcId="{E4D12C2D-0E23-44EF-AF1E-9D325DDF24C8}" destId="{46A8E0DE-B30D-4C12-94BE-445ECD802450}" srcOrd="5" destOrd="0" presId="urn:microsoft.com/office/officeart/2011/layout/RadialPictureList"/>
    <dgm:cxn modelId="{D62A35D0-D3C0-4171-87A4-E2FA142719A9}" type="presParOf" srcId="{E4D12C2D-0E23-44EF-AF1E-9D325DDF24C8}" destId="{373FFA47-D617-41D0-B5F9-BD8BD60582F6}" srcOrd="6" destOrd="0" presId="urn:microsoft.com/office/officeart/2011/layout/RadialPictureList"/>
    <dgm:cxn modelId="{09E5BF6A-0B6E-4BEB-84B9-E2666BE36FCC}" type="presParOf" srcId="{373FFA47-D617-41D0-B5F9-BD8BD60582F6}" destId="{DEC332A8-E34D-4DD0-9D72-3A883987CEDD}" srcOrd="0" destOrd="0" presId="urn:microsoft.com/office/officeart/2011/layout/RadialPictureList"/>
    <dgm:cxn modelId="{6FBA8F4D-4AE1-4079-A867-1D9DBB618791}" type="presParOf" srcId="{E4D12C2D-0E23-44EF-AF1E-9D325DDF24C8}" destId="{BB07DA8B-E329-4817-949F-F76A6E8584BA}" srcOrd="7" destOrd="0" presId="urn:microsoft.com/office/officeart/2011/layout/RadialPictureList"/>
    <dgm:cxn modelId="{33B5B001-92EC-47BB-B193-B7B26E1845EA}" type="presParOf" srcId="{E4D12C2D-0E23-44EF-AF1E-9D325DDF24C8}" destId="{C0C7C1F9-43CF-F34E-8E26-7F678C6C8B1F}" srcOrd="8" destOrd="0" presId="urn:microsoft.com/office/officeart/2011/layout/RadialPictureList"/>
    <dgm:cxn modelId="{EEC6D608-57A7-4F1B-83FF-D828A84F0F89}" type="presParOf" srcId="{C0C7C1F9-43CF-F34E-8E26-7F678C6C8B1F}" destId="{361F681D-A9DA-4F4B-AADB-CDED7F41F45C}" srcOrd="0" destOrd="0" presId="urn:microsoft.com/office/officeart/2011/layout/RadialPictureList"/>
    <dgm:cxn modelId="{0427C7E6-EFFB-4121-8AF8-A7D22BC29531}" type="presParOf" srcId="{E4D12C2D-0E23-44EF-AF1E-9D325DDF24C8}" destId="{0BC58493-7001-3F49-B55D-9CB5BD881A41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EB5C2F-A1C1-4D42-BFDA-65F45430CDF8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566E39E4-DEA5-4296-B824-66267711F6E1}">
      <dgm:prSet phldrT="[Texto]" custT="1"/>
      <dgm:spPr/>
      <dgm:t>
        <a:bodyPr/>
        <a:lstStyle/>
        <a:p>
          <a:pPr algn="ctr"/>
          <a:r>
            <a:rPr lang="es-CL" sz="1200" b="1" dirty="0"/>
            <a:t>Gestión del Negocio y de sí misma</a:t>
          </a:r>
        </a:p>
        <a:p>
          <a:pPr algn="ctr"/>
          <a:r>
            <a:rPr lang="es-CL" sz="1200" b="1" dirty="0"/>
            <a:t>Modelo o Plan de Negocios</a:t>
          </a:r>
        </a:p>
        <a:p>
          <a:pPr algn="ctr"/>
          <a:r>
            <a:rPr lang="es-CL" sz="900" b="1" dirty="0"/>
            <a:t>(6 sesiones-3hrs c/u)</a:t>
          </a:r>
        </a:p>
      </dgm:t>
    </dgm:pt>
    <dgm:pt modelId="{E482C084-B997-48BC-8B9D-6E12908AEF55}" type="parTrans" cxnId="{CECD20E4-475C-4000-BC07-616CDCAC8ED7}">
      <dgm:prSet/>
      <dgm:spPr/>
      <dgm:t>
        <a:bodyPr/>
        <a:lstStyle/>
        <a:p>
          <a:endParaRPr lang="es-CL"/>
        </a:p>
      </dgm:t>
    </dgm:pt>
    <dgm:pt modelId="{A200A618-9B77-4265-89C9-A28AAF067D9A}" type="sibTrans" cxnId="{CECD20E4-475C-4000-BC07-616CDCAC8ED7}">
      <dgm:prSet/>
      <dgm:spPr/>
      <dgm:t>
        <a:bodyPr/>
        <a:lstStyle/>
        <a:p>
          <a:endParaRPr lang="es-CL"/>
        </a:p>
      </dgm:t>
    </dgm:pt>
    <dgm:pt modelId="{B5C44F5B-B518-49F2-AC0C-6FC2834B857E}">
      <dgm:prSet phldrT="[Texto]" custT="1"/>
      <dgm:spPr/>
      <dgm:t>
        <a:bodyPr/>
        <a:lstStyle/>
        <a:p>
          <a:endParaRPr lang="es-CL" sz="800" dirty="0"/>
        </a:p>
        <a:p>
          <a:r>
            <a:rPr lang="es-CL" sz="800" dirty="0"/>
            <a:t>Globalización y mercados: identificación del entorno: clientes, proveedores, competidores</a:t>
          </a:r>
        </a:p>
        <a:p>
          <a:r>
            <a:rPr lang="es-CL" sz="800" dirty="0"/>
            <a:t>Cadenas de valor</a:t>
          </a:r>
        </a:p>
        <a:p>
          <a:r>
            <a:rPr lang="es-CL" sz="800" dirty="0"/>
            <a:t>Introducción al Plan de Negocio</a:t>
          </a:r>
        </a:p>
        <a:p>
          <a:r>
            <a:rPr lang="es-CL" sz="800" dirty="0"/>
            <a:t>La idea de Negocio  Empresa</a:t>
          </a:r>
        </a:p>
        <a:p>
          <a:r>
            <a:rPr lang="es-CL" sz="800" dirty="0"/>
            <a:t>(4 sesiones)</a:t>
          </a:r>
        </a:p>
      </dgm:t>
    </dgm:pt>
    <dgm:pt modelId="{BFCB1112-0942-4FA8-ACCC-254E95360F02}" type="parTrans" cxnId="{234B63E4-E5DF-4CA2-B5A3-97C39C7F65EC}">
      <dgm:prSet/>
      <dgm:spPr/>
      <dgm:t>
        <a:bodyPr/>
        <a:lstStyle/>
        <a:p>
          <a:endParaRPr lang="es-CL"/>
        </a:p>
      </dgm:t>
    </dgm:pt>
    <dgm:pt modelId="{5169B716-817F-4826-8D4B-BECB3B123B94}" type="sibTrans" cxnId="{234B63E4-E5DF-4CA2-B5A3-97C39C7F65EC}">
      <dgm:prSet/>
      <dgm:spPr/>
      <dgm:t>
        <a:bodyPr/>
        <a:lstStyle/>
        <a:p>
          <a:endParaRPr lang="es-CL"/>
        </a:p>
      </dgm:t>
    </dgm:pt>
    <dgm:pt modelId="{B2B45FB6-7E84-469B-A4C1-5D36D8EAFCA5}">
      <dgm:prSet phldrT="[Texto]" custT="1"/>
      <dgm:spPr/>
      <dgm:t>
        <a:bodyPr/>
        <a:lstStyle/>
        <a:p>
          <a:r>
            <a:rPr lang="es-CL" sz="800" b="1" dirty="0"/>
            <a:t>La persona de la emprendedora</a:t>
          </a:r>
        </a:p>
        <a:p>
          <a:r>
            <a:rPr lang="es-CL" sz="800" dirty="0"/>
            <a:t>Cualidades emprendedoras</a:t>
          </a:r>
        </a:p>
        <a:p>
          <a:r>
            <a:rPr lang="es-CL" sz="800" dirty="0"/>
            <a:t>Apertura a oportunidades , Proactividad/ Perseverancia/</a:t>
          </a:r>
        </a:p>
        <a:p>
          <a:r>
            <a:rPr lang="es-CL" sz="800" dirty="0"/>
            <a:t>Ampliando el Observador que es</a:t>
          </a:r>
        </a:p>
      </dgm:t>
    </dgm:pt>
    <dgm:pt modelId="{80769F29-5BF5-4CEB-BEC4-D83CCD0BE773}" type="parTrans" cxnId="{BF6E6C78-5BEB-475E-B799-1A9B5A86E89D}">
      <dgm:prSet/>
      <dgm:spPr/>
      <dgm:t>
        <a:bodyPr/>
        <a:lstStyle/>
        <a:p>
          <a:endParaRPr lang="es-CL"/>
        </a:p>
      </dgm:t>
    </dgm:pt>
    <dgm:pt modelId="{D9B939F1-D2F5-4DDC-B65A-72A3FEF4BEBA}" type="sibTrans" cxnId="{BF6E6C78-5BEB-475E-B799-1A9B5A86E89D}">
      <dgm:prSet/>
      <dgm:spPr/>
      <dgm:t>
        <a:bodyPr/>
        <a:lstStyle/>
        <a:p>
          <a:endParaRPr lang="es-CL"/>
        </a:p>
      </dgm:t>
    </dgm:pt>
    <dgm:pt modelId="{96797418-DBC9-4BDC-B392-BC573490AB79}">
      <dgm:prSet phldrT="[Texto]" custT="1"/>
      <dgm:spPr/>
      <dgm:t>
        <a:bodyPr/>
        <a:lstStyle/>
        <a:p>
          <a:pPr algn="ctr"/>
          <a:r>
            <a:rPr lang="es-CL" sz="1200" b="1" dirty="0"/>
            <a:t>Gestión de Clientes </a:t>
          </a:r>
        </a:p>
        <a:p>
          <a:pPr algn="ctr"/>
          <a:r>
            <a:rPr lang="es-CL" sz="1200" b="1" dirty="0"/>
            <a:t>Marketing y Ventas</a:t>
          </a:r>
        </a:p>
        <a:p>
          <a:pPr algn="ctr"/>
          <a:r>
            <a:rPr lang="es-CL" sz="900" b="1" dirty="0"/>
            <a:t>(5 sesiones-3hrs c/u) </a:t>
          </a:r>
        </a:p>
      </dgm:t>
    </dgm:pt>
    <dgm:pt modelId="{05896B58-FA9A-4C04-A1C5-48F23941E7C9}" type="parTrans" cxnId="{9318A648-6459-4C47-9A68-327FE65259B2}">
      <dgm:prSet/>
      <dgm:spPr/>
      <dgm:t>
        <a:bodyPr/>
        <a:lstStyle/>
        <a:p>
          <a:endParaRPr lang="es-CL"/>
        </a:p>
      </dgm:t>
    </dgm:pt>
    <dgm:pt modelId="{A18B0424-300D-46C2-A7F8-AAD6D1D89145}" type="sibTrans" cxnId="{9318A648-6459-4C47-9A68-327FE65259B2}">
      <dgm:prSet/>
      <dgm:spPr/>
      <dgm:t>
        <a:bodyPr/>
        <a:lstStyle/>
        <a:p>
          <a:endParaRPr lang="es-CL"/>
        </a:p>
      </dgm:t>
    </dgm:pt>
    <dgm:pt modelId="{FBD6378D-C89B-41DD-A7F6-FFCCBD4CC06F}">
      <dgm:prSet phldrT="[Texto]" custT="1"/>
      <dgm:spPr/>
      <dgm:t>
        <a:bodyPr/>
        <a:lstStyle/>
        <a:p>
          <a:r>
            <a:rPr lang="es-MX" sz="800" dirty="0"/>
            <a:t>Mercado Objetivo, Posicionamiento, las 4P (producto, precio, Punto de venta y promoción), </a:t>
          </a:r>
        </a:p>
        <a:p>
          <a:r>
            <a:rPr lang="es-MX" sz="800" dirty="0"/>
            <a:t>Marketing</a:t>
          </a:r>
        </a:p>
        <a:p>
          <a:r>
            <a:rPr lang="es-MX" sz="800" dirty="0"/>
            <a:t>Competencia</a:t>
          </a:r>
        </a:p>
        <a:p>
          <a:r>
            <a:rPr lang="es-MX" sz="800" dirty="0"/>
            <a:t>Entornos favorables al emprendimiento femenino</a:t>
          </a:r>
          <a:endParaRPr lang="es-CL" sz="800" dirty="0"/>
        </a:p>
        <a:p>
          <a:r>
            <a:rPr lang="es-CL" sz="800" dirty="0"/>
            <a:t>(4 sesiones)</a:t>
          </a:r>
        </a:p>
      </dgm:t>
    </dgm:pt>
    <dgm:pt modelId="{10A46142-7882-4F5D-92EB-7F2D03733378}" type="parTrans" cxnId="{F04E78E9-D9C9-4C6F-96AA-A4662B6C8412}">
      <dgm:prSet/>
      <dgm:spPr/>
      <dgm:t>
        <a:bodyPr/>
        <a:lstStyle/>
        <a:p>
          <a:endParaRPr lang="es-CL"/>
        </a:p>
      </dgm:t>
    </dgm:pt>
    <dgm:pt modelId="{2E910583-136B-426C-BA53-3046F9DB9156}" type="sibTrans" cxnId="{F04E78E9-D9C9-4C6F-96AA-A4662B6C8412}">
      <dgm:prSet/>
      <dgm:spPr/>
      <dgm:t>
        <a:bodyPr/>
        <a:lstStyle/>
        <a:p>
          <a:endParaRPr lang="es-CL"/>
        </a:p>
      </dgm:t>
    </dgm:pt>
    <dgm:pt modelId="{AE1F2F39-9076-446C-978B-C8677011AAA5}">
      <dgm:prSet phldrT="[Texto]" custT="1"/>
      <dgm:spPr/>
      <dgm:t>
        <a:bodyPr/>
        <a:lstStyle/>
        <a:p>
          <a:r>
            <a:rPr lang="es-CL" sz="800" b="1" dirty="0"/>
            <a:t>La persona de la emprendedora</a:t>
          </a:r>
        </a:p>
        <a:p>
          <a:r>
            <a:rPr lang="es-CL" sz="800" dirty="0"/>
            <a:t>Marca personal</a:t>
          </a:r>
        </a:p>
        <a:p>
          <a:r>
            <a:rPr lang="es-CL" sz="800" dirty="0"/>
            <a:t>Asertividad, Oferta y Negociación</a:t>
          </a:r>
        </a:p>
      </dgm:t>
    </dgm:pt>
    <dgm:pt modelId="{F63BAD30-1650-4D50-B1FD-10DF080A8862}" type="parTrans" cxnId="{C5CBFE5E-613F-44E8-AC7C-DE37C3525719}">
      <dgm:prSet/>
      <dgm:spPr/>
      <dgm:t>
        <a:bodyPr/>
        <a:lstStyle/>
        <a:p>
          <a:endParaRPr lang="es-CL"/>
        </a:p>
      </dgm:t>
    </dgm:pt>
    <dgm:pt modelId="{EA5F8008-68C0-405C-81BE-FDF568E2D38F}" type="sibTrans" cxnId="{C5CBFE5E-613F-44E8-AC7C-DE37C3525719}">
      <dgm:prSet/>
      <dgm:spPr/>
      <dgm:t>
        <a:bodyPr/>
        <a:lstStyle/>
        <a:p>
          <a:endParaRPr lang="es-CL"/>
        </a:p>
      </dgm:t>
    </dgm:pt>
    <dgm:pt modelId="{B89E7ACE-61EE-440C-8C6F-BA8306287C30}">
      <dgm:prSet phldrT="[Texto]" custT="1"/>
      <dgm:spPr/>
      <dgm:t>
        <a:bodyPr/>
        <a:lstStyle/>
        <a:p>
          <a:pPr algn="ctr"/>
          <a:r>
            <a:rPr lang="es-CL" sz="1200" b="1" dirty="0"/>
            <a:t>Gestión Administrativa y Financiera</a:t>
          </a:r>
        </a:p>
        <a:p>
          <a:pPr algn="ctr"/>
          <a:r>
            <a:rPr lang="es-CL" sz="900" b="1" dirty="0"/>
            <a:t>(5 sesiones-3hrs c/u) </a:t>
          </a:r>
        </a:p>
      </dgm:t>
    </dgm:pt>
    <dgm:pt modelId="{6955B099-43AC-479D-BA1D-9FCD531493D6}" type="parTrans" cxnId="{D6B7EF58-C741-43C7-B653-D0037E1D4A90}">
      <dgm:prSet/>
      <dgm:spPr/>
      <dgm:t>
        <a:bodyPr/>
        <a:lstStyle/>
        <a:p>
          <a:endParaRPr lang="es-CL"/>
        </a:p>
      </dgm:t>
    </dgm:pt>
    <dgm:pt modelId="{ECB38886-3A0F-4984-9D86-5A5284634BB2}" type="sibTrans" cxnId="{D6B7EF58-C741-43C7-B653-D0037E1D4A90}">
      <dgm:prSet/>
      <dgm:spPr/>
      <dgm:t>
        <a:bodyPr/>
        <a:lstStyle/>
        <a:p>
          <a:endParaRPr lang="es-CL"/>
        </a:p>
      </dgm:t>
    </dgm:pt>
    <dgm:pt modelId="{23B4CC46-9BCD-46E2-BEFD-0520718D52BA}">
      <dgm:prSet phldrT="[Texto]" custT="1"/>
      <dgm:spPr/>
      <dgm:t>
        <a:bodyPr/>
        <a:lstStyle/>
        <a:p>
          <a:r>
            <a:rPr lang="es-CL" sz="800" dirty="0"/>
            <a:t>Fuentes de Financiamiento Nociones básicas de contabilidad aplicada</a:t>
          </a:r>
        </a:p>
        <a:p>
          <a:r>
            <a:rPr lang="es-MX" sz="800" dirty="0"/>
            <a:t>Manejo y Control de Caja, Costeo, Márgenes y Punto de Equilibrio</a:t>
          </a:r>
          <a:endParaRPr lang="es-CL" sz="800" dirty="0"/>
        </a:p>
        <a:p>
          <a:r>
            <a:rPr lang="es-CL" sz="800" dirty="0"/>
            <a:t>Flujos de caja del negocio y familiares </a:t>
          </a:r>
        </a:p>
        <a:p>
          <a:r>
            <a:rPr lang="es-CL" sz="800" dirty="0"/>
            <a:t>Endeudamiento responsable</a:t>
          </a:r>
        </a:p>
        <a:p>
          <a:r>
            <a:rPr lang="es-CL" sz="800" dirty="0"/>
            <a:t>Aspectos legales y formales</a:t>
          </a:r>
        </a:p>
        <a:p>
          <a:r>
            <a:rPr lang="es-CL" sz="800" dirty="0"/>
            <a:t>(4 sesiones)</a:t>
          </a:r>
        </a:p>
      </dgm:t>
    </dgm:pt>
    <dgm:pt modelId="{1F52FDB2-F92F-43E6-A608-877B7157636C}" type="parTrans" cxnId="{E88271A2-85AD-4C58-970A-4A7D058F5C38}">
      <dgm:prSet/>
      <dgm:spPr/>
      <dgm:t>
        <a:bodyPr/>
        <a:lstStyle/>
        <a:p>
          <a:endParaRPr lang="es-CL"/>
        </a:p>
      </dgm:t>
    </dgm:pt>
    <dgm:pt modelId="{882452FA-7D1F-47E2-9870-10B5CD01F689}" type="sibTrans" cxnId="{E88271A2-85AD-4C58-970A-4A7D058F5C38}">
      <dgm:prSet/>
      <dgm:spPr/>
      <dgm:t>
        <a:bodyPr/>
        <a:lstStyle/>
        <a:p>
          <a:endParaRPr lang="es-CL"/>
        </a:p>
      </dgm:t>
    </dgm:pt>
    <dgm:pt modelId="{23451142-2614-4E36-8D70-AA4F84D2D9FD}">
      <dgm:prSet phldrT="[Texto]" custT="1"/>
      <dgm:spPr/>
      <dgm:t>
        <a:bodyPr/>
        <a:lstStyle/>
        <a:p>
          <a:r>
            <a:rPr lang="es-CL" sz="800" b="1" dirty="0"/>
            <a:t>La persona de la emprendedora</a:t>
          </a:r>
        </a:p>
        <a:p>
          <a:r>
            <a:rPr lang="es-CL" sz="800" dirty="0"/>
            <a:t>Gestión de sí misma: tiempo, salud, familia, recursos físicos, sociales y culturales</a:t>
          </a:r>
        </a:p>
      </dgm:t>
    </dgm:pt>
    <dgm:pt modelId="{85D887CF-361F-4413-9715-725E05AC01C7}" type="parTrans" cxnId="{7E956ADF-A8EC-4442-8687-602C1E403536}">
      <dgm:prSet/>
      <dgm:spPr/>
      <dgm:t>
        <a:bodyPr/>
        <a:lstStyle/>
        <a:p>
          <a:endParaRPr lang="es-CL"/>
        </a:p>
      </dgm:t>
    </dgm:pt>
    <dgm:pt modelId="{B5B726F6-C9BE-426F-9D8A-83F5A0FADC3C}" type="sibTrans" cxnId="{7E956ADF-A8EC-4442-8687-602C1E403536}">
      <dgm:prSet/>
      <dgm:spPr/>
      <dgm:t>
        <a:bodyPr/>
        <a:lstStyle/>
        <a:p>
          <a:endParaRPr lang="es-CL"/>
        </a:p>
      </dgm:t>
    </dgm:pt>
    <dgm:pt modelId="{EAEC274C-C769-4124-B0F8-9FA70E1D153A}">
      <dgm:prSet phldrT="[Texto]" custT="1"/>
      <dgm:spPr/>
      <dgm:t>
        <a:bodyPr/>
        <a:lstStyle/>
        <a:p>
          <a:r>
            <a:rPr lang="es-CL" sz="1200" b="1" dirty="0"/>
            <a:t>Gestión del Proceso Productivo</a:t>
          </a:r>
        </a:p>
        <a:p>
          <a:r>
            <a:rPr lang="es-CL" sz="900" b="1" dirty="0"/>
            <a:t>(4 sesiones-3hrs c/u)</a:t>
          </a:r>
        </a:p>
      </dgm:t>
    </dgm:pt>
    <dgm:pt modelId="{3E5875BC-8B54-4C9D-A60A-D1194D0C1242}" type="parTrans" cxnId="{542D355C-7496-4D0C-BB5E-B76D6439FA7F}">
      <dgm:prSet/>
      <dgm:spPr/>
      <dgm:t>
        <a:bodyPr/>
        <a:lstStyle/>
        <a:p>
          <a:endParaRPr lang="es-CL"/>
        </a:p>
      </dgm:t>
    </dgm:pt>
    <dgm:pt modelId="{FFCB6F16-81F1-4243-A41A-B2D790DBEA29}" type="sibTrans" cxnId="{542D355C-7496-4D0C-BB5E-B76D6439FA7F}">
      <dgm:prSet/>
      <dgm:spPr/>
      <dgm:t>
        <a:bodyPr/>
        <a:lstStyle/>
        <a:p>
          <a:endParaRPr lang="es-CL"/>
        </a:p>
      </dgm:t>
    </dgm:pt>
    <dgm:pt modelId="{63156960-0018-48DB-88E7-86475F8128F0}">
      <dgm:prSet phldrT="[Texto]" custT="1"/>
      <dgm:spPr/>
      <dgm:t>
        <a:bodyPr/>
        <a:lstStyle/>
        <a:p>
          <a:r>
            <a:rPr lang="es-CL" sz="800" dirty="0"/>
            <a:t>Identificación y definición etapas proceso productivo; de la capacidad productiva;</a:t>
          </a:r>
          <a:r>
            <a:rPr lang="es-MX" sz="800" dirty="0"/>
            <a:t> de objetivos y metas productivas.Técnicas básicas de planificación, calendarización y supervisión de actividades. Planificación y  preparación de  actividades de producción</a:t>
          </a:r>
        </a:p>
        <a:p>
          <a:r>
            <a:rPr lang="es-MX" sz="800" dirty="0"/>
            <a:t>(2sesiones)</a:t>
          </a:r>
          <a:endParaRPr lang="es-CL" sz="800" dirty="0"/>
        </a:p>
      </dgm:t>
    </dgm:pt>
    <dgm:pt modelId="{808A3C5A-315B-4D2A-BDED-A7BB852BB183}" type="parTrans" cxnId="{28B78768-FFA3-4E62-AD86-AA7AE1DF09BC}">
      <dgm:prSet/>
      <dgm:spPr/>
      <dgm:t>
        <a:bodyPr/>
        <a:lstStyle/>
        <a:p>
          <a:endParaRPr lang="es-CL"/>
        </a:p>
      </dgm:t>
    </dgm:pt>
    <dgm:pt modelId="{6A096193-3CBA-4D70-A598-4CE788147F51}" type="sibTrans" cxnId="{28B78768-FFA3-4E62-AD86-AA7AE1DF09BC}">
      <dgm:prSet/>
      <dgm:spPr/>
      <dgm:t>
        <a:bodyPr/>
        <a:lstStyle/>
        <a:p>
          <a:endParaRPr lang="es-CL"/>
        </a:p>
      </dgm:t>
    </dgm:pt>
    <dgm:pt modelId="{099DD434-04EB-43DC-AFF2-EA5F1817DEC4}">
      <dgm:prSet phldrT="[Texto]" custT="1"/>
      <dgm:spPr/>
      <dgm:t>
        <a:bodyPr/>
        <a:lstStyle/>
        <a:p>
          <a:r>
            <a:rPr lang="es-CL" sz="800" b="1" dirty="0"/>
            <a:t>La persona de la emprendedora</a:t>
          </a:r>
        </a:p>
        <a:p>
          <a:r>
            <a:rPr lang="es-CL" sz="800" dirty="0"/>
            <a:t>Kaizén: cambio para  un  mejor  negocio </a:t>
          </a:r>
        </a:p>
        <a:p>
          <a:r>
            <a:rPr lang="es-CL" sz="800" dirty="0"/>
            <a:t>7 hábitos de mujeres efectivas</a:t>
          </a:r>
        </a:p>
        <a:p>
          <a:r>
            <a:rPr lang="es-CL" sz="800" dirty="0"/>
            <a:t>(2 sesión)</a:t>
          </a:r>
        </a:p>
      </dgm:t>
    </dgm:pt>
    <dgm:pt modelId="{AF842DE3-EBCF-4C47-8214-656A12ACF831}" type="parTrans" cxnId="{731B3F76-BE54-4E78-AD04-2B07FC06027F}">
      <dgm:prSet/>
      <dgm:spPr/>
      <dgm:t>
        <a:bodyPr/>
        <a:lstStyle/>
        <a:p>
          <a:endParaRPr lang="es-CL"/>
        </a:p>
      </dgm:t>
    </dgm:pt>
    <dgm:pt modelId="{F7679BA6-56BA-435C-9F2B-F839A495A4CB}" type="sibTrans" cxnId="{731B3F76-BE54-4E78-AD04-2B07FC06027F}">
      <dgm:prSet/>
      <dgm:spPr/>
      <dgm:t>
        <a:bodyPr/>
        <a:lstStyle/>
        <a:p>
          <a:endParaRPr lang="es-CL"/>
        </a:p>
      </dgm:t>
    </dgm:pt>
    <dgm:pt modelId="{4747501A-0C39-414E-87F3-12A171D980A8}">
      <dgm:prSet phldrT="[Texto]" custT="1"/>
      <dgm:spPr/>
      <dgm:t>
        <a:bodyPr/>
        <a:lstStyle/>
        <a:p>
          <a:r>
            <a:rPr lang="es-CL" sz="1200" b="1" dirty="0"/>
            <a:t>Destrezas TIC para el Negocio</a:t>
          </a:r>
        </a:p>
        <a:p>
          <a:r>
            <a:rPr lang="es-CL" sz="900" b="1" dirty="0"/>
            <a:t>(5sesiones = 3hrs c/u)</a:t>
          </a:r>
        </a:p>
      </dgm:t>
    </dgm:pt>
    <dgm:pt modelId="{82DA084C-5817-415C-A6F7-43EE337B34F1}" type="parTrans" cxnId="{153825B9-CB3E-4355-9D0F-3B337365E2A7}">
      <dgm:prSet/>
      <dgm:spPr/>
      <dgm:t>
        <a:bodyPr/>
        <a:lstStyle/>
        <a:p>
          <a:endParaRPr lang="es-CL"/>
        </a:p>
      </dgm:t>
    </dgm:pt>
    <dgm:pt modelId="{203EDB6E-51E0-4ABE-8C65-D625D9775E2B}" type="sibTrans" cxnId="{153825B9-CB3E-4355-9D0F-3B337365E2A7}">
      <dgm:prSet/>
      <dgm:spPr/>
      <dgm:t>
        <a:bodyPr/>
        <a:lstStyle/>
        <a:p>
          <a:endParaRPr lang="es-CL"/>
        </a:p>
      </dgm:t>
    </dgm:pt>
    <dgm:pt modelId="{5ECFF2EC-540E-406D-81A4-8726C11862A5}">
      <dgm:prSet phldrT="[Texto]" custT="1"/>
      <dgm:spPr/>
      <dgm:t>
        <a:bodyPr/>
        <a:lstStyle/>
        <a:p>
          <a:pPr algn="ctr"/>
          <a:r>
            <a:rPr lang="es-CL" sz="1200" b="1" dirty="0"/>
            <a:t>Proyección del Negocio</a:t>
          </a:r>
        </a:p>
        <a:p>
          <a:pPr algn="ctr"/>
          <a:r>
            <a:rPr lang="es-CL" sz="900" b="1" dirty="0"/>
            <a:t>(2 sesiones = 2,5hrs c/u)</a:t>
          </a:r>
        </a:p>
      </dgm:t>
    </dgm:pt>
    <dgm:pt modelId="{A9E18E19-6A97-43CA-ADBB-D238BCCB2AF3}" type="parTrans" cxnId="{6E1D3293-8268-4F2B-AA4E-B60721ECE01C}">
      <dgm:prSet/>
      <dgm:spPr/>
      <dgm:t>
        <a:bodyPr/>
        <a:lstStyle/>
        <a:p>
          <a:endParaRPr lang="es-CL"/>
        </a:p>
      </dgm:t>
    </dgm:pt>
    <dgm:pt modelId="{ADC26997-018D-443E-8862-454EB1DF6BCD}" type="sibTrans" cxnId="{6E1D3293-8268-4F2B-AA4E-B60721ECE01C}">
      <dgm:prSet/>
      <dgm:spPr/>
      <dgm:t>
        <a:bodyPr/>
        <a:lstStyle/>
        <a:p>
          <a:endParaRPr lang="es-CL"/>
        </a:p>
      </dgm:t>
    </dgm:pt>
    <dgm:pt modelId="{0629FFCE-B6A6-488C-B34A-DCFCBEAF8333}">
      <dgm:prSet phldrT="[Texto]" custT="1"/>
      <dgm:spPr/>
      <dgm:t>
        <a:bodyPr/>
        <a:lstStyle/>
        <a:p>
          <a:r>
            <a:rPr lang="es-CL" sz="800" dirty="0"/>
            <a:t>Herramientas básicas de ofimática y redes sociales aplicadas al negocio</a:t>
          </a:r>
        </a:p>
        <a:p>
          <a:r>
            <a:rPr lang="es-CL" sz="800" dirty="0"/>
            <a:t>(4 sesiones)</a:t>
          </a:r>
        </a:p>
      </dgm:t>
    </dgm:pt>
    <dgm:pt modelId="{3ED52CE7-0234-4D98-BACC-523673E9DD22}" type="parTrans" cxnId="{03ABFD70-DE74-4E5D-986C-F6A7E819B289}">
      <dgm:prSet/>
      <dgm:spPr/>
      <dgm:t>
        <a:bodyPr/>
        <a:lstStyle/>
        <a:p>
          <a:endParaRPr lang="es-CL"/>
        </a:p>
      </dgm:t>
    </dgm:pt>
    <dgm:pt modelId="{9400777C-868C-4F5E-9FBD-C6C60337A6EE}" type="sibTrans" cxnId="{03ABFD70-DE74-4E5D-986C-F6A7E819B289}">
      <dgm:prSet/>
      <dgm:spPr/>
      <dgm:t>
        <a:bodyPr/>
        <a:lstStyle/>
        <a:p>
          <a:endParaRPr lang="es-CL"/>
        </a:p>
      </dgm:t>
    </dgm:pt>
    <dgm:pt modelId="{061960EA-2C35-4E6C-8E20-CFADBE5B71B4}">
      <dgm:prSet custT="1"/>
      <dgm:spPr/>
      <dgm:t>
        <a:bodyPr/>
        <a:lstStyle/>
        <a:p>
          <a:r>
            <a:rPr lang="es-CL" sz="800" b="1" dirty="0"/>
            <a:t>La persona de la emprendedora</a:t>
          </a:r>
        </a:p>
        <a:p>
          <a:r>
            <a:rPr lang="es-CL" sz="800" dirty="0"/>
            <a:t>Asociatividad y alianzas  estratégicas</a:t>
          </a:r>
          <a:endParaRPr lang="es-CL" sz="800" b="1" dirty="0"/>
        </a:p>
        <a:p>
          <a:r>
            <a:rPr lang="es-CL" sz="800" dirty="0"/>
            <a:t>Agenda y contactos comerciales</a:t>
          </a:r>
        </a:p>
      </dgm:t>
    </dgm:pt>
    <dgm:pt modelId="{80F82B89-D7EB-4FC4-AADC-3317D3E7358E}" type="parTrans" cxnId="{0CEDF381-F16D-403A-813F-D7F334B7CCFE}">
      <dgm:prSet/>
      <dgm:spPr/>
      <dgm:t>
        <a:bodyPr/>
        <a:lstStyle/>
        <a:p>
          <a:endParaRPr lang="es-CL"/>
        </a:p>
      </dgm:t>
    </dgm:pt>
    <dgm:pt modelId="{A4875816-4B56-4996-AFB8-7C96EF68486F}" type="sibTrans" cxnId="{0CEDF381-F16D-403A-813F-D7F334B7CCFE}">
      <dgm:prSet/>
      <dgm:spPr/>
      <dgm:t>
        <a:bodyPr/>
        <a:lstStyle/>
        <a:p>
          <a:endParaRPr lang="es-CL"/>
        </a:p>
      </dgm:t>
    </dgm:pt>
    <dgm:pt modelId="{5657D3B5-6A54-4603-96A5-70FFCBC6EDA1}">
      <dgm:prSet phldrT="[Texto]" custT="1"/>
      <dgm:spPr/>
      <dgm:t>
        <a:bodyPr/>
        <a:lstStyle/>
        <a:p>
          <a:r>
            <a:rPr lang="es-CL" sz="800" dirty="0"/>
            <a:t>Plan de financiamiento y  sustentabilidad</a:t>
          </a:r>
        </a:p>
        <a:p>
          <a:r>
            <a:rPr lang="es-CL" sz="800" dirty="0"/>
            <a:t>(1 1/2 sesión)</a:t>
          </a:r>
        </a:p>
      </dgm:t>
    </dgm:pt>
    <dgm:pt modelId="{E433C9BB-DE52-4AEA-AC9A-F81A51752776}" type="parTrans" cxnId="{D491DB49-09B6-4515-B5FE-D2E3C0273A80}">
      <dgm:prSet/>
      <dgm:spPr/>
      <dgm:t>
        <a:bodyPr/>
        <a:lstStyle/>
        <a:p>
          <a:endParaRPr lang="es-CL"/>
        </a:p>
      </dgm:t>
    </dgm:pt>
    <dgm:pt modelId="{98133FD3-1062-42CC-A6DA-CC1FE0955F44}" type="sibTrans" cxnId="{D491DB49-09B6-4515-B5FE-D2E3C0273A80}">
      <dgm:prSet/>
      <dgm:spPr/>
      <dgm:t>
        <a:bodyPr/>
        <a:lstStyle/>
        <a:p>
          <a:endParaRPr lang="es-CL"/>
        </a:p>
      </dgm:t>
    </dgm:pt>
    <dgm:pt modelId="{78549A2C-A1C5-4DAE-8CC7-2DFE2D3C5EE7}">
      <dgm:prSet custT="1"/>
      <dgm:spPr/>
      <dgm:t>
        <a:bodyPr/>
        <a:lstStyle/>
        <a:p>
          <a:r>
            <a:rPr lang="es-CL" sz="800" b="1" dirty="0"/>
            <a:t>La persona de la emprendedora</a:t>
          </a:r>
        </a:p>
        <a:p>
          <a:r>
            <a:rPr lang="es-CL" sz="800" dirty="0"/>
            <a:t>Plan de aprendizaje y desafíos a tener presentes desde la perspectiva de los 7 hábitos y kaizen</a:t>
          </a:r>
        </a:p>
        <a:p>
          <a:r>
            <a:rPr lang="es-CL" sz="800" dirty="0"/>
            <a:t>(1/2 sesión)</a:t>
          </a:r>
        </a:p>
        <a:p>
          <a:endParaRPr lang="es-CL" sz="900" dirty="0"/>
        </a:p>
      </dgm:t>
    </dgm:pt>
    <dgm:pt modelId="{2D7FF4C5-1004-4126-AB64-D1113CCF5A76}" type="parTrans" cxnId="{08C575CC-98C9-4606-BF78-97A4C1A3BDB1}">
      <dgm:prSet/>
      <dgm:spPr/>
      <dgm:t>
        <a:bodyPr/>
        <a:lstStyle/>
        <a:p>
          <a:endParaRPr lang="es-CL"/>
        </a:p>
      </dgm:t>
    </dgm:pt>
    <dgm:pt modelId="{DE7A1F90-0656-4286-8BF3-0201E48D824E}" type="sibTrans" cxnId="{08C575CC-98C9-4606-BF78-97A4C1A3BDB1}">
      <dgm:prSet/>
      <dgm:spPr/>
      <dgm:t>
        <a:bodyPr/>
        <a:lstStyle/>
        <a:p>
          <a:endParaRPr lang="es-CL"/>
        </a:p>
      </dgm:t>
    </dgm:pt>
    <dgm:pt modelId="{179D004E-CEF5-47F1-AA87-3C913CA28F59}">
      <dgm:prSet phldrT="[Texto]" custT="1"/>
      <dgm:spPr/>
      <dgm:t>
        <a:bodyPr/>
        <a:lstStyle/>
        <a:p>
          <a:r>
            <a:rPr lang="es-CL" sz="800" dirty="0"/>
            <a:t>Género y Empresa</a:t>
          </a:r>
        </a:p>
        <a:p>
          <a:r>
            <a:rPr lang="es-CL" sz="800" dirty="0"/>
            <a:t>Género y desarrollo de negocios </a:t>
          </a:r>
        </a:p>
        <a:p>
          <a:r>
            <a:rPr lang="es-CL" sz="800" dirty="0"/>
            <a:t>(2  sesiones)</a:t>
          </a:r>
        </a:p>
      </dgm:t>
    </dgm:pt>
    <dgm:pt modelId="{203AE251-6A86-49EB-A5B8-9B1647DEDCEC}" type="parTrans" cxnId="{D2F27ADB-C5B3-47F4-B693-E7F13F619FE4}">
      <dgm:prSet/>
      <dgm:spPr/>
      <dgm:t>
        <a:bodyPr/>
        <a:lstStyle/>
        <a:p>
          <a:endParaRPr lang="es-CL"/>
        </a:p>
      </dgm:t>
    </dgm:pt>
    <dgm:pt modelId="{B8191777-951B-45F0-8CB3-61FF792191D3}" type="sibTrans" cxnId="{D2F27ADB-C5B3-47F4-B693-E7F13F619FE4}">
      <dgm:prSet/>
      <dgm:spPr/>
      <dgm:t>
        <a:bodyPr/>
        <a:lstStyle/>
        <a:p>
          <a:endParaRPr lang="es-CL"/>
        </a:p>
      </dgm:t>
    </dgm:pt>
    <dgm:pt modelId="{9BD27A5C-CEA3-48CD-8150-88F11A88315C}">
      <dgm:prSet phldrT="[Texto]" custT="1"/>
      <dgm:spPr/>
      <dgm:t>
        <a:bodyPr/>
        <a:lstStyle/>
        <a:p>
          <a:endParaRPr lang="es-CL" sz="800" dirty="0"/>
        </a:p>
        <a:p>
          <a:r>
            <a:rPr lang="es-CL" sz="800" dirty="0"/>
            <a:t>Temas de género y acceso al mercado</a:t>
          </a:r>
        </a:p>
        <a:p>
          <a:r>
            <a:rPr lang="es-CL" sz="800" dirty="0"/>
            <a:t>(2 sesiones)</a:t>
          </a:r>
        </a:p>
      </dgm:t>
    </dgm:pt>
    <dgm:pt modelId="{BDE433B7-51FB-4136-A242-2316F12081DF}" type="parTrans" cxnId="{E49349BE-4EFE-42E2-8F40-32AD90332F15}">
      <dgm:prSet/>
      <dgm:spPr/>
      <dgm:t>
        <a:bodyPr/>
        <a:lstStyle/>
        <a:p>
          <a:endParaRPr lang="es-CL"/>
        </a:p>
      </dgm:t>
    </dgm:pt>
    <dgm:pt modelId="{D02A89E5-32EF-4B3A-9579-293DD17BA796}" type="sibTrans" cxnId="{E49349BE-4EFE-42E2-8F40-32AD90332F15}">
      <dgm:prSet/>
      <dgm:spPr/>
      <dgm:t>
        <a:bodyPr/>
        <a:lstStyle/>
        <a:p>
          <a:endParaRPr lang="es-CL"/>
        </a:p>
      </dgm:t>
    </dgm:pt>
    <dgm:pt modelId="{3A1BD9E2-F068-4596-AE0D-0C02B3153A4C}">
      <dgm:prSet phldrT="[Texto]" custT="1"/>
      <dgm:spPr/>
      <dgm:t>
        <a:bodyPr/>
        <a:lstStyle/>
        <a:p>
          <a:r>
            <a:rPr lang="es-CL" sz="800" dirty="0"/>
            <a:t>Roles de género y Finanzas</a:t>
          </a:r>
        </a:p>
        <a:p>
          <a:r>
            <a:rPr lang="es-CL" sz="800" dirty="0"/>
            <a:t>(1 sesión)</a:t>
          </a:r>
        </a:p>
      </dgm:t>
    </dgm:pt>
    <dgm:pt modelId="{76AFDAB8-9019-44F1-A50B-0EB02668CD8C}" type="parTrans" cxnId="{7EB5387A-6263-4916-AD93-0FD511EA4BCC}">
      <dgm:prSet/>
      <dgm:spPr/>
      <dgm:t>
        <a:bodyPr/>
        <a:lstStyle/>
        <a:p>
          <a:endParaRPr lang="es-CL"/>
        </a:p>
      </dgm:t>
    </dgm:pt>
    <dgm:pt modelId="{131F7B46-8381-4E23-A457-235A2573198F}" type="sibTrans" cxnId="{7EB5387A-6263-4916-AD93-0FD511EA4BCC}">
      <dgm:prSet/>
      <dgm:spPr/>
      <dgm:t>
        <a:bodyPr/>
        <a:lstStyle/>
        <a:p>
          <a:endParaRPr lang="es-CL"/>
        </a:p>
      </dgm:t>
    </dgm:pt>
    <dgm:pt modelId="{2CA941C0-D75B-4FE8-AE0D-82FEE47405E5}">
      <dgm:prSet custT="1"/>
      <dgm:spPr/>
      <dgm:t>
        <a:bodyPr/>
        <a:lstStyle/>
        <a:p>
          <a:r>
            <a:rPr lang="es-CL" sz="800" dirty="0"/>
            <a:t>Redes empresariales de mujeres</a:t>
          </a:r>
        </a:p>
        <a:p>
          <a:r>
            <a:rPr lang="es-CL" sz="800" dirty="0"/>
            <a:t>Redes de fomento del emprendimiento femenino</a:t>
          </a:r>
        </a:p>
        <a:p>
          <a:r>
            <a:rPr lang="es-CL" sz="800" dirty="0"/>
            <a:t>Vinculación a estas redes</a:t>
          </a:r>
        </a:p>
        <a:p>
          <a:r>
            <a:rPr lang="es-CL" sz="800" dirty="0"/>
            <a:t>Cómo orgasnizar y participar en Comunidades de Aprendizaje de Mujeres Emprendedoras</a:t>
          </a:r>
        </a:p>
        <a:p>
          <a:r>
            <a:rPr lang="es-CL" sz="800" dirty="0"/>
            <a:t>(1 sesión)</a:t>
          </a:r>
        </a:p>
      </dgm:t>
    </dgm:pt>
    <dgm:pt modelId="{DA134311-219C-4A37-A749-ECDF7BEE0105}" type="parTrans" cxnId="{6FEE37D0-5E51-4306-8A1F-35D323F0E292}">
      <dgm:prSet/>
      <dgm:spPr/>
      <dgm:t>
        <a:bodyPr/>
        <a:lstStyle/>
        <a:p>
          <a:endParaRPr lang="es-CL"/>
        </a:p>
      </dgm:t>
    </dgm:pt>
    <dgm:pt modelId="{91EED644-74F5-4151-BDE3-2984AA046A58}" type="sibTrans" cxnId="{6FEE37D0-5E51-4306-8A1F-35D323F0E292}">
      <dgm:prSet/>
      <dgm:spPr/>
      <dgm:t>
        <a:bodyPr/>
        <a:lstStyle/>
        <a:p>
          <a:endParaRPr lang="es-CL"/>
        </a:p>
      </dgm:t>
    </dgm:pt>
    <dgm:pt modelId="{919BE9E2-F568-416C-8DD4-A2902403AF2E}" type="pres">
      <dgm:prSet presAssocID="{AFEB5C2F-A1C1-4D42-BFDA-65F45430CD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7248627-951A-4DFB-ACF5-83C34E93EC28}" type="pres">
      <dgm:prSet presAssocID="{566E39E4-DEA5-4296-B824-66267711F6E1}" presName="compNode" presStyleCnt="0"/>
      <dgm:spPr/>
    </dgm:pt>
    <dgm:pt modelId="{1D81B024-24B5-46FD-B33F-BD94A621B52E}" type="pres">
      <dgm:prSet presAssocID="{566E39E4-DEA5-4296-B824-66267711F6E1}" presName="aNode" presStyleLbl="bgShp" presStyleIdx="0" presStyleCnt="6" custLinFactNeighborX="-7422"/>
      <dgm:spPr/>
      <dgm:t>
        <a:bodyPr/>
        <a:lstStyle/>
        <a:p>
          <a:endParaRPr lang="es-CL"/>
        </a:p>
      </dgm:t>
    </dgm:pt>
    <dgm:pt modelId="{137BC639-883D-4B57-8703-FED4D7B0E6FE}" type="pres">
      <dgm:prSet presAssocID="{566E39E4-DEA5-4296-B824-66267711F6E1}" presName="textNode" presStyleLbl="bgShp" presStyleIdx="0" presStyleCnt="6"/>
      <dgm:spPr/>
      <dgm:t>
        <a:bodyPr/>
        <a:lstStyle/>
        <a:p>
          <a:endParaRPr lang="es-CL"/>
        </a:p>
      </dgm:t>
    </dgm:pt>
    <dgm:pt modelId="{D414B83D-18B1-40DF-907E-42362F9F2957}" type="pres">
      <dgm:prSet presAssocID="{566E39E4-DEA5-4296-B824-66267711F6E1}" presName="compChildNode" presStyleCnt="0"/>
      <dgm:spPr/>
    </dgm:pt>
    <dgm:pt modelId="{BC377B4B-3CDB-43A7-82BA-127B878B9117}" type="pres">
      <dgm:prSet presAssocID="{566E39E4-DEA5-4296-B824-66267711F6E1}" presName="theInnerList" presStyleCnt="0"/>
      <dgm:spPr/>
    </dgm:pt>
    <dgm:pt modelId="{66F3FD14-20C6-4623-887A-6AFF8A26E8B0}" type="pres">
      <dgm:prSet presAssocID="{B5C44F5B-B518-49F2-AC0C-6FC2834B857E}" presName="childNode" presStyleLbl="node1" presStyleIdx="0" presStyleCnt="16" custAng="0" custScaleX="114510" custScaleY="2000000" custLinFactY="20949" custLinFactNeighborX="-5374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21FDBA-D4A6-4A93-BB37-1A7A0B8BC163}" type="pres">
      <dgm:prSet presAssocID="{B5C44F5B-B518-49F2-AC0C-6FC2834B857E}" presName="aSpace2" presStyleCnt="0"/>
      <dgm:spPr/>
    </dgm:pt>
    <dgm:pt modelId="{99229F9C-5B0E-48E2-94A4-C587930045EC}" type="pres">
      <dgm:prSet presAssocID="{B2B45FB6-7E84-469B-A4C1-5D36D8EAFCA5}" presName="childNode" presStyleLbl="node1" presStyleIdx="1" presStyleCnt="16" custScaleX="121685" custScaleY="1321250" custLinFactY="60630" custLinFactNeighborX="-1974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4F8032-3A47-46CC-A0DA-CF48BE74832B}" type="pres">
      <dgm:prSet presAssocID="{B2B45FB6-7E84-469B-A4C1-5D36D8EAFCA5}" presName="aSpace2" presStyleCnt="0"/>
      <dgm:spPr/>
    </dgm:pt>
    <dgm:pt modelId="{4A0DA343-A6EC-442D-9D45-25E52DC39660}" type="pres">
      <dgm:prSet presAssocID="{179D004E-CEF5-47F1-AA87-3C913CA28F59}" presName="childNode" presStyleLbl="node1" presStyleIdx="2" presStyleCnt="16" custScaleX="121685" custScaleY="889147" custLinFactY="83957" custLinFactNeighborX="-1974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275A1F-9AF8-495C-9F89-A78BEF764BE5}" type="pres">
      <dgm:prSet presAssocID="{566E39E4-DEA5-4296-B824-66267711F6E1}" presName="aSpace" presStyleCnt="0"/>
      <dgm:spPr/>
    </dgm:pt>
    <dgm:pt modelId="{9691D6B0-D740-4E12-8677-D165B31E9173}" type="pres">
      <dgm:prSet presAssocID="{96797418-DBC9-4BDC-B392-BC573490AB79}" presName="compNode" presStyleCnt="0"/>
      <dgm:spPr/>
    </dgm:pt>
    <dgm:pt modelId="{B4A03E23-3983-4D0F-BCDA-375A93D02854}" type="pres">
      <dgm:prSet presAssocID="{96797418-DBC9-4BDC-B392-BC573490AB79}" presName="aNode" presStyleLbl="bgShp" presStyleIdx="1" presStyleCnt="6" custLinFactNeighborX="-717"/>
      <dgm:spPr/>
      <dgm:t>
        <a:bodyPr/>
        <a:lstStyle/>
        <a:p>
          <a:endParaRPr lang="es-CL"/>
        </a:p>
      </dgm:t>
    </dgm:pt>
    <dgm:pt modelId="{A20B31B8-6802-477F-85CC-79098E6B4F68}" type="pres">
      <dgm:prSet presAssocID="{96797418-DBC9-4BDC-B392-BC573490AB79}" presName="textNode" presStyleLbl="bgShp" presStyleIdx="1" presStyleCnt="6"/>
      <dgm:spPr/>
      <dgm:t>
        <a:bodyPr/>
        <a:lstStyle/>
        <a:p>
          <a:endParaRPr lang="es-CL"/>
        </a:p>
      </dgm:t>
    </dgm:pt>
    <dgm:pt modelId="{61F275E4-FB7E-444C-8E2D-60E8B1D8AA17}" type="pres">
      <dgm:prSet presAssocID="{96797418-DBC9-4BDC-B392-BC573490AB79}" presName="compChildNode" presStyleCnt="0"/>
      <dgm:spPr/>
    </dgm:pt>
    <dgm:pt modelId="{96BF7D57-53BF-4C23-924A-DA47BD22A12F}" type="pres">
      <dgm:prSet presAssocID="{96797418-DBC9-4BDC-B392-BC573490AB79}" presName="theInnerList" presStyleCnt="0"/>
      <dgm:spPr/>
    </dgm:pt>
    <dgm:pt modelId="{A27DB818-EF54-4082-8AE2-8FFC863F765B}" type="pres">
      <dgm:prSet presAssocID="{FBD6378D-C89B-41DD-A7F6-FFCCBD4CC06F}" presName="childNode" presStyleLbl="node1" presStyleIdx="3" presStyleCnt="16" custScaleX="118391" custScaleY="1269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F3BCC42-0D03-4C77-8228-11608F8F8F75}" type="pres">
      <dgm:prSet presAssocID="{FBD6378D-C89B-41DD-A7F6-FFCCBD4CC06F}" presName="aSpace2" presStyleCnt="0"/>
      <dgm:spPr/>
    </dgm:pt>
    <dgm:pt modelId="{C2978870-695F-4B78-B0F7-2D6BD87BB2C4}" type="pres">
      <dgm:prSet presAssocID="{AE1F2F39-9076-446C-978B-C8677011AAA5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D03330-1FE1-4EE1-A877-76C8EC5C0E32}" type="pres">
      <dgm:prSet presAssocID="{AE1F2F39-9076-446C-978B-C8677011AAA5}" presName="aSpace2" presStyleCnt="0"/>
      <dgm:spPr/>
    </dgm:pt>
    <dgm:pt modelId="{7DD5B4F6-1DCB-48FD-885E-9FBEEA1F25A2}" type="pres">
      <dgm:prSet presAssocID="{9BD27A5C-CEA3-48CD-8150-88F11A88315C}" presName="childNode" presStyleLbl="node1" presStyleIdx="5" presStyleCnt="16" custScaleY="4958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A0FBC1-4681-46C4-A7B2-D028E889483F}" type="pres">
      <dgm:prSet presAssocID="{96797418-DBC9-4BDC-B392-BC573490AB79}" presName="aSpace" presStyleCnt="0"/>
      <dgm:spPr/>
    </dgm:pt>
    <dgm:pt modelId="{CFE37381-313C-4AB0-AF6D-9DD1D1311E63}" type="pres">
      <dgm:prSet presAssocID="{B89E7ACE-61EE-440C-8C6F-BA8306287C30}" presName="compNode" presStyleCnt="0"/>
      <dgm:spPr/>
    </dgm:pt>
    <dgm:pt modelId="{7C1D83E2-4F4F-4399-8CE6-E36CB50FD65A}" type="pres">
      <dgm:prSet presAssocID="{B89E7ACE-61EE-440C-8C6F-BA8306287C30}" presName="aNode" presStyleLbl="bgShp" presStyleIdx="2" presStyleCnt="6" custLinFactNeighborX="-678" custLinFactNeighborY="2490"/>
      <dgm:spPr/>
      <dgm:t>
        <a:bodyPr/>
        <a:lstStyle/>
        <a:p>
          <a:endParaRPr lang="es-CL"/>
        </a:p>
      </dgm:t>
    </dgm:pt>
    <dgm:pt modelId="{7F2584AA-8D16-4B3B-94D7-EEAE7CD953D1}" type="pres">
      <dgm:prSet presAssocID="{B89E7ACE-61EE-440C-8C6F-BA8306287C30}" presName="textNode" presStyleLbl="bgShp" presStyleIdx="2" presStyleCnt="6"/>
      <dgm:spPr/>
      <dgm:t>
        <a:bodyPr/>
        <a:lstStyle/>
        <a:p>
          <a:endParaRPr lang="es-CL"/>
        </a:p>
      </dgm:t>
    </dgm:pt>
    <dgm:pt modelId="{A5281AFF-D5EE-4356-9302-EAE46275A193}" type="pres">
      <dgm:prSet presAssocID="{B89E7ACE-61EE-440C-8C6F-BA8306287C30}" presName="compChildNode" presStyleCnt="0"/>
      <dgm:spPr/>
    </dgm:pt>
    <dgm:pt modelId="{1F433003-E900-461F-A39F-8C92AEA12636}" type="pres">
      <dgm:prSet presAssocID="{B89E7ACE-61EE-440C-8C6F-BA8306287C30}" presName="theInnerList" presStyleCnt="0"/>
      <dgm:spPr/>
    </dgm:pt>
    <dgm:pt modelId="{33EA2972-84F1-4802-BFA8-81C1D19802F8}" type="pres">
      <dgm:prSet presAssocID="{23B4CC46-9BCD-46E2-BEFD-0520718D52BA}" presName="childNode" presStyleLbl="node1" presStyleIdx="6" presStyleCnt="16" custAng="0" custScaleX="117177" custScaleY="937663" custLinFactY="-7589" custLinFactNeighborX="-4842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FA74D91-763B-49A5-BD88-317858892A7B}" type="pres">
      <dgm:prSet presAssocID="{23B4CC46-9BCD-46E2-BEFD-0520718D52BA}" presName="aSpace2" presStyleCnt="0"/>
      <dgm:spPr/>
    </dgm:pt>
    <dgm:pt modelId="{187A246E-3F41-493B-A800-78B6E83B33E4}" type="pres">
      <dgm:prSet presAssocID="{23451142-2614-4E36-8D70-AA4F84D2D9FD}" presName="childNode" presStyleLbl="node1" presStyleIdx="7" presStyleCnt="16" custScaleX="103981" custScaleY="36144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B24184C-FAD3-496F-A96A-14421DC775AE}" type="pres">
      <dgm:prSet presAssocID="{23451142-2614-4E36-8D70-AA4F84D2D9FD}" presName="aSpace2" presStyleCnt="0"/>
      <dgm:spPr/>
    </dgm:pt>
    <dgm:pt modelId="{821FF19B-6EA4-4F2E-A45C-8680E41C3243}" type="pres">
      <dgm:prSet presAssocID="{3A1BD9E2-F068-4596-AE0D-0C02B3153A4C}" presName="childNode" presStyleLbl="node1" presStyleIdx="8" presStyleCnt="16" custScaleY="34078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7306C5-2ED7-44EC-9119-6A60B82EFAAC}" type="pres">
      <dgm:prSet presAssocID="{B89E7ACE-61EE-440C-8C6F-BA8306287C30}" presName="aSpace" presStyleCnt="0"/>
      <dgm:spPr/>
    </dgm:pt>
    <dgm:pt modelId="{E25C80B9-1879-4B32-8E8C-B90CB7CCB7E7}" type="pres">
      <dgm:prSet presAssocID="{EAEC274C-C769-4124-B0F8-9FA70E1D153A}" presName="compNode" presStyleCnt="0"/>
      <dgm:spPr/>
    </dgm:pt>
    <dgm:pt modelId="{A52C7D0E-1EE2-487D-A44C-35473875E43C}" type="pres">
      <dgm:prSet presAssocID="{EAEC274C-C769-4124-B0F8-9FA70E1D153A}" presName="aNode" presStyleLbl="bgShp" presStyleIdx="3" presStyleCnt="6" custLinFactNeighborY="3257"/>
      <dgm:spPr/>
      <dgm:t>
        <a:bodyPr/>
        <a:lstStyle/>
        <a:p>
          <a:endParaRPr lang="es-CL"/>
        </a:p>
      </dgm:t>
    </dgm:pt>
    <dgm:pt modelId="{627C4248-44A4-4404-B2D0-D6239735A0D1}" type="pres">
      <dgm:prSet presAssocID="{EAEC274C-C769-4124-B0F8-9FA70E1D153A}" presName="textNode" presStyleLbl="bgShp" presStyleIdx="3" presStyleCnt="6"/>
      <dgm:spPr/>
      <dgm:t>
        <a:bodyPr/>
        <a:lstStyle/>
        <a:p>
          <a:endParaRPr lang="es-CL"/>
        </a:p>
      </dgm:t>
    </dgm:pt>
    <dgm:pt modelId="{E5CA6131-5C1B-4DAB-B076-4EB2F95018B7}" type="pres">
      <dgm:prSet presAssocID="{EAEC274C-C769-4124-B0F8-9FA70E1D153A}" presName="compChildNode" presStyleCnt="0"/>
      <dgm:spPr/>
    </dgm:pt>
    <dgm:pt modelId="{D7F1E004-1940-4291-AC09-2955D1C0754F}" type="pres">
      <dgm:prSet presAssocID="{EAEC274C-C769-4124-B0F8-9FA70E1D153A}" presName="theInnerList" presStyleCnt="0"/>
      <dgm:spPr/>
    </dgm:pt>
    <dgm:pt modelId="{613FED1E-135E-4694-AFA2-E2A8BE3E55D4}" type="pres">
      <dgm:prSet presAssocID="{63156960-0018-48DB-88E7-86475F8128F0}" presName="childNode" presStyleLbl="node1" presStyleIdx="9" presStyleCnt="16" custAng="10800000" custFlipVert="1" custScaleX="104082" custScaleY="528018" custLinFactY="-20590" custLinFactNeighborX="-5755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8139D0-C83E-42F4-A070-9F72E104AA4E}" type="pres">
      <dgm:prSet presAssocID="{63156960-0018-48DB-88E7-86475F8128F0}" presName="aSpace2" presStyleCnt="0"/>
      <dgm:spPr/>
    </dgm:pt>
    <dgm:pt modelId="{10B37B5E-9145-4BDE-BF12-8E838818B2BD}" type="pres">
      <dgm:prSet presAssocID="{099DD434-04EB-43DC-AFF2-EA5F1817DEC4}" presName="childNode" presStyleLbl="node1" presStyleIdx="10" presStyleCnt="16" custScaleX="104798" custScaleY="249351" custLinFactY="-1978" custLinFactNeighborX="-8463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314F24-BEB5-4312-B8E5-E7769CCF6CC5}" type="pres">
      <dgm:prSet presAssocID="{EAEC274C-C769-4124-B0F8-9FA70E1D153A}" presName="aSpace" presStyleCnt="0"/>
      <dgm:spPr/>
    </dgm:pt>
    <dgm:pt modelId="{4CDBDF98-FAB0-4DE3-B225-B5FBDB0F3EF9}" type="pres">
      <dgm:prSet presAssocID="{4747501A-0C39-414E-87F3-12A171D980A8}" presName="compNode" presStyleCnt="0"/>
      <dgm:spPr/>
    </dgm:pt>
    <dgm:pt modelId="{70E42D70-B215-489D-B2DD-F646DD68D9BD}" type="pres">
      <dgm:prSet presAssocID="{4747501A-0C39-414E-87F3-12A171D980A8}" presName="aNode" presStyleLbl="bgShp" presStyleIdx="4" presStyleCnt="6"/>
      <dgm:spPr/>
      <dgm:t>
        <a:bodyPr/>
        <a:lstStyle/>
        <a:p>
          <a:endParaRPr lang="es-CL"/>
        </a:p>
      </dgm:t>
    </dgm:pt>
    <dgm:pt modelId="{161AEAE8-21DF-4917-9B73-BB831555BE4F}" type="pres">
      <dgm:prSet presAssocID="{4747501A-0C39-414E-87F3-12A171D980A8}" presName="textNode" presStyleLbl="bgShp" presStyleIdx="4" presStyleCnt="6"/>
      <dgm:spPr/>
      <dgm:t>
        <a:bodyPr/>
        <a:lstStyle/>
        <a:p>
          <a:endParaRPr lang="es-CL"/>
        </a:p>
      </dgm:t>
    </dgm:pt>
    <dgm:pt modelId="{C080501A-8E82-4624-9873-4EA5FA33AD85}" type="pres">
      <dgm:prSet presAssocID="{4747501A-0C39-414E-87F3-12A171D980A8}" presName="compChildNode" presStyleCnt="0"/>
      <dgm:spPr/>
    </dgm:pt>
    <dgm:pt modelId="{084BB431-8D4A-43F4-9CD6-CDAFB16E8149}" type="pres">
      <dgm:prSet presAssocID="{4747501A-0C39-414E-87F3-12A171D980A8}" presName="theInnerList" presStyleCnt="0"/>
      <dgm:spPr/>
    </dgm:pt>
    <dgm:pt modelId="{F182B7E0-F4DF-4D1F-AB2B-C0C0DDF71EBC}" type="pres">
      <dgm:prSet presAssocID="{0629FFCE-B6A6-488C-B34A-DCFCBEAF8333}" presName="childNode" presStyleLbl="node1" presStyleIdx="11" presStyleCnt="16" custScaleX="105628" custScaleY="246292" custLinFactNeighborY="-400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BEC9CA-7983-4D2D-8CB9-35465DE70A57}" type="pres">
      <dgm:prSet presAssocID="{0629FFCE-B6A6-488C-B34A-DCFCBEAF8333}" presName="aSpace2" presStyleCnt="0"/>
      <dgm:spPr/>
    </dgm:pt>
    <dgm:pt modelId="{B4E9E0A5-6684-4528-95C2-4D7B2162C31B}" type="pres">
      <dgm:prSet presAssocID="{061960EA-2C35-4E6C-8E20-CFADBE5B71B4}" presName="childNode" presStyleLbl="node1" presStyleIdx="12" presStyleCnt="16" custScaleX="96415" custScaleY="248961" custLinFactY="14478" custLinFactNeighborX="-126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E29DB8-BCED-490E-AF47-3E0C4A38C677}" type="pres">
      <dgm:prSet presAssocID="{061960EA-2C35-4E6C-8E20-CFADBE5B71B4}" presName="aSpace2" presStyleCnt="0"/>
      <dgm:spPr/>
    </dgm:pt>
    <dgm:pt modelId="{07EA283F-3D81-4356-A3B3-0936CD76A9BB}" type="pres">
      <dgm:prSet presAssocID="{2CA941C0-D75B-4FE8-AE0D-82FEE47405E5}" presName="childNode" presStyleLbl="node1" presStyleIdx="13" presStyleCnt="16" custScaleX="107639" custScaleY="498326" custLinFactY="6564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161DE2-8C58-4169-8AB5-7336EC0C13C7}" type="pres">
      <dgm:prSet presAssocID="{4747501A-0C39-414E-87F3-12A171D980A8}" presName="aSpace" presStyleCnt="0"/>
      <dgm:spPr/>
    </dgm:pt>
    <dgm:pt modelId="{D312ECB2-8C79-404C-80EB-09D9194788EB}" type="pres">
      <dgm:prSet presAssocID="{5ECFF2EC-540E-406D-81A4-8726C11862A5}" presName="compNode" presStyleCnt="0"/>
      <dgm:spPr/>
    </dgm:pt>
    <dgm:pt modelId="{DF043739-13F9-4B2A-992C-9A293DA39741}" type="pres">
      <dgm:prSet presAssocID="{5ECFF2EC-540E-406D-81A4-8726C11862A5}" presName="aNode" presStyleLbl="bgShp" presStyleIdx="5" presStyleCnt="6"/>
      <dgm:spPr/>
      <dgm:t>
        <a:bodyPr/>
        <a:lstStyle/>
        <a:p>
          <a:endParaRPr lang="es-CL"/>
        </a:p>
      </dgm:t>
    </dgm:pt>
    <dgm:pt modelId="{DC01E8E0-5BD2-4D52-9EAF-CB2A94838DE4}" type="pres">
      <dgm:prSet presAssocID="{5ECFF2EC-540E-406D-81A4-8726C11862A5}" presName="textNode" presStyleLbl="bgShp" presStyleIdx="5" presStyleCnt="6"/>
      <dgm:spPr/>
      <dgm:t>
        <a:bodyPr/>
        <a:lstStyle/>
        <a:p>
          <a:endParaRPr lang="es-CL"/>
        </a:p>
      </dgm:t>
    </dgm:pt>
    <dgm:pt modelId="{19FC23DF-1D93-4F79-AEE8-2F004B33A102}" type="pres">
      <dgm:prSet presAssocID="{5ECFF2EC-540E-406D-81A4-8726C11862A5}" presName="compChildNode" presStyleCnt="0"/>
      <dgm:spPr/>
    </dgm:pt>
    <dgm:pt modelId="{31FCF817-4F16-4E4E-B761-CA0D35D2AACF}" type="pres">
      <dgm:prSet presAssocID="{5ECFF2EC-540E-406D-81A4-8726C11862A5}" presName="theInnerList" presStyleCnt="0"/>
      <dgm:spPr/>
    </dgm:pt>
    <dgm:pt modelId="{469D3E00-8AC8-4283-AEAF-34EE9126E2C7}" type="pres">
      <dgm:prSet presAssocID="{5657D3B5-6A54-4603-96A5-70FFCBC6EDA1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841BD6-B3B9-4D3F-BF5D-185992AB9996}" type="pres">
      <dgm:prSet presAssocID="{5657D3B5-6A54-4603-96A5-70FFCBC6EDA1}" presName="aSpace2" presStyleCnt="0"/>
      <dgm:spPr/>
    </dgm:pt>
    <dgm:pt modelId="{6E76484D-342A-4A64-8B24-953BDF9C89F0}" type="pres">
      <dgm:prSet presAssocID="{78549A2C-A1C5-4DAE-8CC7-2DFE2D3C5EE7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88271A2-85AD-4C58-970A-4A7D058F5C38}" srcId="{B89E7ACE-61EE-440C-8C6F-BA8306287C30}" destId="{23B4CC46-9BCD-46E2-BEFD-0520718D52BA}" srcOrd="0" destOrd="0" parTransId="{1F52FDB2-F92F-43E6-A608-877B7157636C}" sibTransId="{882452FA-7D1F-47E2-9870-10B5CD01F689}"/>
    <dgm:cxn modelId="{234B63E4-E5DF-4CA2-B5A3-97C39C7F65EC}" srcId="{566E39E4-DEA5-4296-B824-66267711F6E1}" destId="{B5C44F5B-B518-49F2-AC0C-6FC2834B857E}" srcOrd="0" destOrd="0" parTransId="{BFCB1112-0942-4FA8-ACCC-254E95360F02}" sibTransId="{5169B716-817F-4826-8D4B-BECB3B123B94}"/>
    <dgm:cxn modelId="{E49349BE-4EFE-42E2-8F40-32AD90332F15}" srcId="{96797418-DBC9-4BDC-B392-BC573490AB79}" destId="{9BD27A5C-CEA3-48CD-8150-88F11A88315C}" srcOrd="2" destOrd="0" parTransId="{BDE433B7-51FB-4136-A242-2316F12081DF}" sibTransId="{D02A89E5-32EF-4B3A-9579-293DD17BA796}"/>
    <dgm:cxn modelId="{F41AE3E8-EC72-4108-975B-D898E02DA2F6}" type="presOf" srcId="{9BD27A5C-CEA3-48CD-8150-88F11A88315C}" destId="{7DD5B4F6-1DCB-48FD-885E-9FBEEA1F25A2}" srcOrd="0" destOrd="0" presId="urn:microsoft.com/office/officeart/2005/8/layout/lProcess2"/>
    <dgm:cxn modelId="{6E1D3293-8268-4F2B-AA4E-B60721ECE01C}" srcId="{AFEB5C2F-A1C1-4D42-BFDA-65F45430CDF8}" destId="{5ECFF2EC-540E-406D-81A4-8726C11862A5}" srcOrd="5" destOrd="0" parTransId="{A9E18E19-6A97-43CA-ADBB-D238BCCB2AF3}" sibTransId="{ADC26997-018D-443E-8862-454EB1DF6BCD}"/>
    <dgm:cxn modelId="{03ABFD70-DE74-4E5D-986C-F6A7E819B289}" srcId="{4747501A-0C39-414E-87F3-12A171D980A8}" destId="{0629FFCE-B6A6-488C-B34A-DCFCBEAF8333}" srcOrd="0" destOrd="0" parTransId="{3ED52CE7-0234-4D98-BACC-523673E9DD22}" sibTransId="{9400777C-868C-4F5E-9FBD-C6C60337A6EE}"/>
    <dgm:cxn modelId="{1BDF5B32-9AAE-4BAC-9FAF-418DEF8DD687}" type="presOf" srcId="{0629FFCE-B6A6-488C-B34A-DCFCBEAF8333}" destId="{F182B7E0-F4DF-4D1F-AB2B-C0C0DDF71EBC}" srcOrd="0" destOrd="0" presId="urn:microsoft.com/office/officeart/2005/8/layout/lProcess2"/>
    <dgm:cxn modelId="{6FEE37D0-5E51-4306-8A1F-35D323F0E292}" srcId="{4747501A-0C39-414E-87F3-12A171D980A8}" destId="{2CA941C0-D75B-4FE8-AE0D-82FEE47405E5}" srcOrd="2" destOrd="0" parTransId="{DA134311-219C-4A37-A749-ECDF7BEE0105}" sibTransId="{91EED644-74F5-4151-BDE3-2984AA046A58}"/>
    <dgm:cxn modelId="{B8AD206C-F764-405A-B4C5-9F4E13DCFB7C}" type="presOf" srcId="{5657D3B5-6A54-4603-96A5-70FFCBC6EDA1}" destId="{469D3E00-8AC8-4283-AEAF-34EE9126E2C7}" srcOrd="0" destOrd="0" presId="urn:microsoft.com/office/officeart/2005/8/layout/lProcess2"/>
    <dgm:cxn modelId="{F0E7901E-5518-4305-94E8-2753BB0729FB}" type="presOf" srcId="{B89E7ACE-61EE-440C-8C6F-BA8306287C30}" destId="{7F2584AA-8D16-4B3B-94D7-EEAE7CD953D1}" srcOrd="1" destOrd="0" presId="urn:microsoft.com/office/officeart/2005/8/layout/lProcess2"/>
    <dgm:cxn modelId="{C82240A2-04DC-4740-BD97-D403AD735DC2}" type="presOf" srcId="{061960EA-2C35-4E6C-8E20-CFADBE5B71B4}" destId="{B4E9E0A5-6684-4528-95C2-4D7B2162C31B}" srcOrd="0" destOrd="0" presId="urn:microsoft.com/office/officeart/2005/8/layout/lProcess2"/>
    <dgm:cxn modelId="{58D4D4EC-11C2-49D5-8920-44EDEB39F95F}" type="presOf" srcId="{AE1F2F39-9076-446C-978B-C8677011AAA5}" destId="{C2978870-695F-4B78-B0F7-2D6BD87BB2C4}" srcOrd="0" destOrd="0" presId="urn:microsoft.com/office/officeart/2005/8/layout/lProcess2"/>
    <dgm:cxn modelId="{3C6B1454-E603-4CCC-A632-AF8FBE4C3F6D}" type="presOf" srcId="{566E39E4-DEA5-4296-B824-66267711F6E1}" destId="{1D81B024-24B5-46FD-B33F-BD94A621B52E}" srcOrd="0" destOrd="0" presId="urn:microsoft.com/office/officeart/2005/8/layout/lProcess2"/>
    <dgm:cxn modelId="{168D9075-8886-43BB-A47E-B9B7D29654DC}" type="presOf" srcId="{B2B45FB6-7E84-469B-A4C1-5D36D8EAFCA5}" destId="{99229F9C-5B0E-48E2-94A4-C587930045EC}" srcOrd="0" destOrd="0" presId="urn:microsoft.com/office/officeart/2005/8/layout/lProcess2"/>
    <dgm:cxn modelId="{7EB5387A-6263-4916-AD93-0FD511EA4BCC}" srcId="{B89E7ACE-61EE-440C-8C6F-BA8306287C30}" destId="{3A1BD9E2-F068-4596-AE0D-0C02B3153A4C}" srcOrd="2" destOrd="0" parTransId="{76AFDAB8-9019-44F1-A50B-0EB02668CD8C}" sibTransId="{131F7B46-8381-4E23-A457-235A2573198F}"/>
    <dgm:cxn modelId="{D591E500-A48B-4C76-9C7C-E3820CEC1CFB}" type="presOf" srcId="{179D004E-CEF5-47F1-AA87-3C913CA28F59}" destId="{4A0DA343-A6EC-442D-9D45-25E52DC39660}" srcOrd="0" destOrd="0" presId="urn:microsoft.com/office/officeart/2005/8/layout/lProcess2"/>
    <dgm:cxn modelId="{8D1BE601-A99B-4C1A-8F1C-947DF0B19C6E}" type="presOf" srcId="{23451142-2614-4E36-8D70-AA4F84D2D9FD}" destId="{187A246E-3F41-493B-A800-78B6E83B33E4}" srcOrd="0" destOrd="0" presId="urn:microsoft.com/office/officeart/2005/8/layout/lProcess2"/>
    <dgm:cxn modelId="{7E956ADF-A8EC-4442-8687-602C1E403536}" srcId="{B89E7ACE-61EE-440C-8C6F-BA8306287C30}" destId="{23451142-2614-4E36-8D70-AA4F84D2D9FD}" srcOrd="1" destOrd="0" parTransId="{85D887CF-361F-4413-9715-725E05AC01C7}" sibTransId="{B5B726F6-C9BE-426F-9D8A-83F5A0FADC3C}"/>
    <dgm:cxn modelId="{28FA2861-2822-467E-BF97-6A145702DAAB}" type="presOf" srcId="{5ECFF2EC-540E-406D-81A4-8726C11862A5}" destId="{DF043739-13F9-4B2A-992C-9A293DA39741}" srcOrd="0" destOrd="0" presId="urn:microsoft.com/office/officeart/2005/8/layout/lProcess2"/>
    <dgm:cxn modelId="{C9F8C7BB-0476-4674-B012-3E2278A7EB6C}" type="presOf" srcId="{EAEC274C-C769-4124-B0F8-9FA70E1D153A}" destId="{627C4248-44A4-4404-B2D0-D6239735A0D1}" srcOrd="1" destOrd="0" presId="urn:microsoft.com/office/officeart/2005/8/layout/lProcess2"/>
    <dgm:cxn modelId="{F30063F9-1096-42D3-B02C-CD7809E8A61D}" type="presOf" srcId="{099DD434-04EB-43DC-AFF2-EA5F1817DEC4}" destId="{10B37B5E-9145-4BDE-BF12-8E838818B2BD}" srcOrd="0" destOrd="0" presId="urn:microsoft.com/office/officeart/2005/8/layout/lProcess2"/>
    <dgm:cxn modelId="{08C575CC-98C9-4606-BF78-97A4C1A3BDB1}" srcId="{5ECFF2EC-540E-406D-81A4-8726C11862A5}" destId="{78549A2C-A1C5-4DAE-8CC7-2DFE2D3C5EE7}" srcOrd="1" destOrd="0" parTransId="{2D7FF4C5-1004-4126-AB64-D1113CCF5A76}" sibTransId="{DE7A1F90-0656-4286-8BF3-0201E48D824E}"/>
    <dgm:cxn modelId="{E3EB3160-B5ED-4FC9-9821-8577B2500C55}" type="presOf" srcId="{96797418-DBC9-4BDC-B392-BC573490AB79}" destId="{A20B31B8-6802-477F-85CC-79098E6B4F68}" srcOrd="1" destOrd="0" presId="urn:microsoft.com/office/officeart/2005/8/layout/lProcess2"/>
    <dgm:cxn modelId="{7D748691-9B9C-4960-8EF3-62AF749F2E39}" type="presOf" srcId="{23B4CC46-9BCD-46E2-BEFD-0520718D52BA}" destId="{33EA2972-84F1-4802-BFA8-81C1D19802F8}" srcOrd="0" destOrd="0" presId="urn:microsoft.com/office/officeart/2005/8/layout/lProcess2"/>
    <dgm:cxn modelId="{D491DB49-09B6-4515-B5FE-D2E3C0273A80}" srcId="{5ECFF2EC-540E-406D-81A4-8726C11862A5}" destId="{5657D3B5-6A54-4603-96A5-70FFCBC6EDA1}" srcOrd="0" destOrd="0" parTransId="{E433C9BB-DE52-4AEA-AC9A-F81A51752776}" sibTransId="{98133FD3-1062-42CC-A6DA-CC1FE0955F44}"/>
    <dgm:cxn modelId="{921181ED-5955-40CF-A8AD-CE2CB1D96445}" type="presOf" srcId="{63156960-0018-48DB-88E7-86475F8128F0}" destId="{613FED1E-135E-4694-AFA2-E2A8BE3E55D4}" srcOrd="0" destOrd="0" presId="urn:microsoft.com/office/officeart/2005/8/layout/lProcess2"/>
    <dgm:cxn modelId="{D2F27ADB-C5B3-47F4-B693-E7F13F619FE4}" srcId="{566E39E4-DEA5-4296-B824-66267711F6E1}" destId="{179D004E-CEF5-47F1-AA87-3C913CA28F59}" srcOrd="2" destOrd="0" parTransId="{203AE251-6A86-49EB-A5B8-9B1647DEDCEC}" sibTransId="{B8191777-951B-45F0-8CB3-61FF792191D3}"/>
    <dgm:cxn modelId="{5C292BAE-F9F5-47D8-8C69-08C4563ED7E1}" type="presOf" srcId="{B5C44F5B-B518-49F2-AC0C-6FC2834B857E}" destId="{66F3FD14-20C6-4623-887A-6AFF8A26E8B0}" srcOrd="0" destOrd="0" presId="urn:microsoft.com/office/officeart/2005/8/layout/lProcess2"/>
    <dgm:cxn modelId="{E183178D-C359-4864-BFAC-C92688ED168A}" type="presOf" srcId="{96797418-DBC9-4BDC-B392-BC573490AB79}" destId="{B4A03E23-3983-4D0F-BCDA-375A93D02854}" srcOrd="0" destOrd="0" presId="urn:microsoft.com/office/officeart/2005/8/layout/lProcess2"/>
    <dgm:cxn modelId="{B67B88C4-91D8-4AF7-9685-4290EE2C46DB}" type="presOf" srcId="{EAEC274C-C769-4124-B0F8-9FA70E1D153A}" destId="{A52C7D0E-1EE2-487D-A44C-35473875E43C}" srcOrd="0" destOrd="0" presId="urn:microsoft.com/office/officeart/2005/8/layout/lProcess2"/>
    <dgm:cxn modelId="{28B78768-FFA3-4E62-AD86-AA7AE1DF09BC}" srcId="{EAEC274C-C769-4124-B0F8-9FA70E1D153A}" destId="{63156960-0018-48DB-88E7-86475F8128F0}" srcOrd="0" destOrd="0" parTransId="{808A3C5A-315B-4D2A-BDED-A7BB852BB183}" sibTransId="{6A096193-3CBA-4D70-A598-4CE788147F51}"/>
    <dgm:cxn modelId="{EDACAAE8-C37C-4868-A5C6-608FDC98EDA6}" type="presOf" srcId="{78549A2C-A1C5-4DAE-8CC7-2DFE2D3C5EE7}" destId="{6E76484D-342A-4A64-8B24-953BDF9C89F0}" srcOrd="0" destOrd="0" presId="urn:microsoft.com/office/officeart/2005/8/layout/lProcess2"/>
    <dgm:cxn modelId="{0CEDF381-F16D-403A-813F-D7F334B7CCFE}" srcId="{4747501A-0C39-414E-87F3-12A171D980A8}" destId="{061960EA-2C35-4E6C-8E20-CFADBE5B71B4}" srcOrd="1" destOrd="0" parTransId="{80F82B89-D7EB-4FC4-AADC-3317D3E7358E}" sibTransId="{A4875816-4B56-4996-AFB8-7C96EF68486F}"/>
    <dgm:cxn modelId="{9318A648-6459-4C47-9A68-327FE65259B2}" srcId="{AFEB5C2F-A1C1-4D42-BFDA-65F45430CDF8}" destId="{96797418-DBC9-4BDC-B392-BC573490AB79}" srcOrd="1" destOrd="0" parTransId="{05896B58-FA9A-4C04-A1C5-48F23941E7C9}" sibTransId="{A18B0424-300D-46C2-A7F8-AAD6D1D89145}"/>
    <dgm:cxn modelId="{4A6884FA-F42E-4737-9BF6-B35481F78B8F}" type="presOf" srcId="{2CA941C0-D75B-4FE8-AE0D-82FEE47405E5}" destId="{07EA283F-3D81-4356-A3B3-0936CD76A9BB}" srcOrd="0" destOrd="0" presId="urn:microsoft.com/office/officeart/2005/8/layout/lProcess2"/>
    <dgm:cxn modelId="{EF351D4D-5D17-497A-9D5C-D2AB59C442F2}" type="presOf" srcId="{B89E7ACE-61EE-440C-8C6F-BA8306287C30}" destId="{7C1D83E2-4F4F-4399-8CE6-E36CB50FD65A}" srcOrd="0" destOrd="0" presId="urn:microsoft.com/office/officeart/2005/8/layout/lProcess2"/>
    <dgm:cxn modelId="{B5EA1536-23C0-4B33-BCA6-A9D4E09F9768}" type="presOf" srcId="{566E39E4-DEA5-4296-B824-66267711F6E1}" destId="{137BC639-883D-4B57-8703-FED4D7B0E6FE}" srcOrd="1" destOrd="0" presId="urn:microsoft.com/office/officeart/2005/8/layout/lProcess2"/>
    <dgm:cxn modelId="{64B12D0B-8403-4B1D-95BA-9BA3FDA40D94}" type="presOf" srcId="{5ECFF2EC-540E-406D-81A4-8726C11862A5}" destId="{DC01E8E0-5BD2-4D52-9EAF-CB2A94838DE4}" srcOrd="1" destOrd="0" presId="urn:microsoft.com/office/officeart/2005/8/layout/lProcess2"/>
    <dgm:cxn modelId="{E6282143-4D14-4724-8988-F7231C2DB5F8}" type="presOf" srcId="{4747501A-0C39-414E-87F3-12A171D980A8}" destId="{70E42D70-B215-489D-B2DD-F646DD68D9BD}" srcOrd="0" destOrd="0" presId="urn:microsoft.com/office/officeart/2005/8/layout/lProcess2"/>
    <dgm:cxn modelId="{8D02CDAA-C0AA-4A88-93C2-26588803B704}" type="presOf" srcId="{AFEB5C2F-A1C1-4D42-BFDA-65F45430CDF8}" destId="{919BE9E2-F568-416C-8DD4-A2902403AF2E}" srcOrd="0" destOrd="0" presId="urn:microsoft.com/office/officeart/2005/8/layout/lProcess2"/>
    <dgm:cxn modelId="{F04E78E9-D9C9-4C6F-96AA-A4662B6C8412}" srcId="{96797418-DBC9-4BDC-B392-BC573490AB79}" destId="{FBD6378D-C89B-41DD-A7F6-FFCCBD4CC06F}" srcOrd="0" destOrd="0" parTransId="{10A46142-7882-4F5D-92EB-7F2D03733378}" sibTransId="{2E910583-136B-426C-BA53-3046F9DB9156}"/>
    <dgm:cxn modelId="{D6B7EF58-C741-43C7-B653-D0037E1D4A90}" srcId="{AFEB5C2F-A1C1-4D42-BFDA-65F45430CDF8}" destId="{B89E7ACE-61EE-440C-8C6F-BA8306287C30}" srcOrd="2" destOrd="0" parTransId="{6955B099-43AC-479D-BA1D-9FCD531493D6}" sibTransId="{ECB38886-3A0F-4984-9D86-5A5284634BB2}"/>
    <dgm:cxn modelId="{542D355C-7496-4D0C-BB5E-B76D6439FA7F}" srcId="{AFEB5C2F-A1C1-4D42-BFDA-65F45430CDF8}" destId="{EAEC274C-C769-4124-B0F8-9FA70E1D153A}" srcOrd="3" destOrd="0" parTransId="{3E5875BC-8B54-4C9D-A60A-D1194D0C1242}" sibTransId="{FFCB6F16-81F1-4243-A41A-B2D790DBEA29}"/>
    <dgm:cxn modelId="{731B3F76-BE54-4E78-AD04-2B07FC06027F}" srcId="{EAEC274C-C769-4124-B0F8-9FA70E1D153A}" destId="{099DD434-04EB-43DC-AFF2-EA5F1817DEC4}" srcOrd="1" destOrd="0" parTransId="{AF842DE3-EBCF-4C47-8214-656A12ACF831}" sibTransId="{F7679BA6-56BA-435C-9F2B-F839A495A4CB}"/>
    <dgm:cxn modelId="{153825B9-CB3E-4355-9D0F-3B337365E2A7}" srcId="{AFEB5C2F-A1C1-4D42-BFDA-65F45430CDF8}" destId="{4747501A-0C39-414E-87F3-12A171D980A8}" srcOrd="4" destOrd="0" parTransId="{82DA084C-5817-415C-A6F7-43EE337B34F1}" sibTransId="{203EDB6E-51E0-4ABE-8C65-D625D9775E2B}"/>
    <dgm:cxn modelId="{0651582C-7BEE-4045-AA94-4E4BC032C7FB}" type="presOf" srcId="{FBD6378D-C89B-41DD-A7F6-FFCCBD4CC06F}" destId="{A27DB818-EF54-4082-8AE2-8FFC863F765B}" srcOrd="0" destOrd="0" presId="urn:microsoft.com/office/officeart/2005/8/layout/lProcess2"/>
    <dgm:cxn modelId="{C5CBFE5E-613F-44E8-AC7C-DE37C3525719}" srcId="{96797418-DBC9-4BDC-B392-BC573490AB79}" destId="{AE1F2F39-9076-446C-978B-C8677011AAA5}" srcOrd="1" destOrd="0" parTransId="{F63BAD30-1650-4D50-B1FD-10DF080A8862}" sibTransId="{EA5F8008-68C0-405C-81BE-FDF568E2D38F}"/>
    <dgm:cxn modelId="{5C243017-F75F-4E00-8D32-DE873F135257}" type="presOf" srcId="{4747501A-0C39-414E-87F3-12A171D980A8}" destId="{161AEAE8-21DF-4917-9B73-BB831555BE4F}" srcOrd="1" destOrd="0" presId="urn:microsoft.com/office/officeart/2005/8/layout/lProcess2"/>
    <dgm:cxn modelId="{CECD20E4-475C-4000-BC07-616CDCAC8ED7}" srcId="{AFEB5C2F-A1C1-4D42-BFDA-65F45430CDF8}" destId="{566E39E4-DEA5-4296-B824-66267711F6E1}" srcOrd="0" destOrd="0" parTransId="{E482C084-B997-48BC-8B9D-6E12908AEF55}" sibTransId="{A200A618-9B77-4265-89C9-A28AAF067D9A}"/>
    <dgm:cxn modelId="{BF6E6C78-5BEB-475E-B799-1A9B5A86E89D}" srcId="{566E39E4-DEA5-4296-B824-66267711F6E1}" destId="{B2B45FB6-7E84-469B-A4C1-5D36D8EAFCA5}" srcOrd="1" destOrd="0" parTransId="{80769F29-5BF5-4CEB-BEC4-D83CCD0BE773}" sibTransId="{D9B939F1-D2F5-4DDC-B65A-72A3FEF4BEBA}"/>
    <dgm:cxn modelId="{6DCFBD22-5DD8-4827-B918-BD46303CAD19}" type="presOf" srcId="{3A1BD9E2-F068-4596-AE0D-0C02B3153A4C}" destId="{821FF19B-6EA4-4F2E-A45C-8680E41C3243}" srcOrd="0" destOrd="0" presId="urn:microsoft.com/office/officeart/2005/8/layout/lProcess2"/>
    <dgm:cxn modelId="{856CAF15-351E-4731-94D0-609F292CBB1A}" type="presParOf" srcId="{919BE9E2-F568-416C-8DD4-A2902403AF2E}" destId="{07248627-951A-4DFB-ACF5-83C34E93EC28}" srcOrd="0" destOrd="0" presId="urn:microsoft.com/office/officeart/2005/8/layout/lProcess2"/>
    <dgm:cxn modelId="{237AE067-9A7B-4204-BB85-1EDE83DAD63D}" type="presParOf" srcId="{07248627-951A-4DFB-ACF5-83C34E93EC28}" destId="{1D81B024-24B5-46FD-B33F-BD94A621B52E}" srcOrd="0" destOrd="0" presId="urn:microsoft.com/office/officeart/2005/8/layout/lProcess2"/>
    <dgm:cxn modelId="{4D86453F-73BE-4D64-AFF1-1330ECEBE836}" type="presParOf" srcId="{07248627-951A-4DFB-ACF5-83C34E93EC28}" destId="{137BC639-883D-4B57-8703-FED4D7B0E6FE}" srcOrd="1" destOrd="0" presId="urn:microsoft.com/office/officeart/2005/8/layout/lProcess2"/>
    <dgm:cxn modelId="{AC1A2965-52A7-4F89-AB29-8924E13CD162}" type="presParOf" srcId="{07248627-951A-4DFB-ACF5-83C34E93EC28}" destId="{D414B83D-18B1-40DF-907E-42362F9F2957}" srcOrd="2" destOrd="0" presId="urn:microsoft.com/office/officeart/2005/8/layout/lProcess2"/>
    <dgm:cxn modelId="{A8D59F52-B7EC-4251-84C8-0768CEEE96F3}" type="presParOf" srcId="{D414B83D-18B1-40DF-907E-42362F9F2957}" destId="{BC377B4B-3CDB-43A7-82BA-127B878B9117}" srcOrd="0" destOrd="0" presId="urn:microsoft.com/office/officeart/2005/8/layout/lProcess2"/>
    <dgm:cxn modelId="{AB76A45C-AA44-4BD0-97E0-13412623C04A}" type="presParOf" srcId="{BC377B4B-3CDB-43A7-82BA-127B878B9117}" destId="{66F3FD14-20C6-4623-887A-6AFF8A26E8B0}" srcOrd="0" destOrd="0" presId="urn:microsoft.com/office/officeart/2005/8/layout/lProcess2"/>
    <dgm:cxn modelId="{E67179FF-AA8A-4510-9E07-37B06AA5696E}" type="presParOf" srcId="{BC377B4B-3CDB-43A7-82BA-127B878B9117}" destId="{E621FDBA-D4A6-4A93-BB37-1A7A0B8BC163}" srcOrd="1" destOrd="0" presId="urn:microsoft.com/office/officeart/2005/8/layout/lProcess2"/>
    <dgm:cxn modelId="{4B6430AF-6C78-4BB6-8618-EE55797ACDEB}" type="presParOf" srcId="{BC377B4B-3CDB-43A7-82BA-127B878B9117}" destId="{99229F9C-5B0E-48E2-94A4-C587930045EC}" srcOrd="2" destOrd="0" presId="urn:microsoft.com/office/officeart/2005/8/layout/lProcess2"/>
    <dgm:cxn modelId="{4B19B03B-7874-4DA8-9131-B212097E4F8D}" type="presParOf" srcId="{BC377B4B-3CDB-43A7-82BA-127B878B9117}" destId="{794F8032-3A47-46CC-A0DA-CF48BE74832B}" srcOrd="3" destOrd="0" presId="urn:microsoft.com/office/officeart/2005/8/layout/lProcess2"/>
    <dgm:cxn modelId="{FC1AB915-6269-421D-911D-46409E685614}" type="presParOf" srcId="{BC377B4B-3CDB-43A7-82BA-127B878B9117}" destId="{4A0DA343-A6EC-442D-9D45-25E52DC39660}" srcOrd="4" destOrd="0" presId="urn:microsoft.com/office/officeart/2005/8/layout/lProcess2"/>
    <dgm:cxn modelId="{418D4A18-3FEA-4A6D-A426-E41AFFFDBF7E}" type="presParOf" srcId="{919BE9E2-F568-416C-8DD4-A2902403AF2E}" destId="{87275A1F-9AF8-495C-9F89-A78BEF764BE5}" srcOrd="1" destOrd="0" presId="urn:microsoft.com/office/officeart/2005/8/layout/lProcess2"/>
    <dgm:cxn modelId="{41AF912F-D281-44BC-870A-73CFFA884DA6}" type="presParOf" srcId="{919BE9E2-F568-416C-8DD4-A2902403AF2E}" destId="{9691D6B0-D740-4E12-8677-D165B31E9173}" srcOrd="2" destOrd="0" presId="urn:microsoft.com/office/officeart/2005/8/layout/lProcess2"/>
    <dgm:cxn modelId="{CD0D957A-539C-47C3-8475-A939F770E8AD}" type="presParOf" srcId="{9691D6B0-D740-4E12-8677-D165B31E9173}" destId="{B4A03E23-3983-4D0F-BCDA-375A93D02854}" srcOrd="0" destOrd="0" presId="urn:microsoft.com/office/officeart/2005/8/layout/lProcess2"/>
    <dgm:cxn modelId="{26CF9CE1-87CE-458C-978C-CAF5A9C5ED5C}" type="presParOf" srcId="{9691D6B0-D740-4E12-8677-D165B31E9173}" destId="{A20B31B8-6802-477F-85CC-79098E6B4F68}" srcOrd="1" destOrd="0" presId="urn:microsoft.com/office/officeart/2005/8/layout/lProcess2"/>
    <dgm:cxn modelId="{B3C10AEF-5B31-4C59-AAB7-7178BC970046}" type="presParOf" srcId="{9691D6B0-D740-4E12-8677-D165B31E9173}" destId="{61F275E4-FB7E-444C-8E2D-60E8B1D8AA17}" srcOrd="2" destOrd="0" presId="urn:microsoft.com/office/officeart/2005/8/layout/lProcess2"/>
    <dgm:cxn modelId="{EEECCF67-FA74-4D3D-B574-E1120A62F5E8}" type="presParOf" srcId="{61F275E4-FB7E-444C-8E2D-60E8B1D8AA17}" destId="{96BF7D57-53BF-4C23-924A-DA47BD22A12F}" srcOrd="0" destOrd="0" presId="urn:microsoft.com/office/officeart/2005/8/layout/lProcess2"/>
    <dgm:cxn modelId="{37AA4DD1-ED0E-4BF1-BCAE-7FB557C661FF}" type="presParOf" srcId="{96BF7D57-53BF-4C23-924A-DA47BD22A12F}" destId="{A27DB818-EF54-4082-8AE2-8FFC863F765B}" srcOrd="0" destOrd="0" presId="urn:microsoft.com/office/officeart/2005/8/layout/lProcess2"/>
    <dgm:cxn modelId="{D123D3B7-BE8D-47D6-B66E-9A6AA04324D8}" type="presParOf" srcId="{96BF7D57-53BF-4C23-924A-DA47BD22A12F}" destId="{6F3BCC42-0D03-4C77-8228-11608F8F8F75}" srcOrd="1" destOrd="0" presId="urn:microsoft.com/office/officeart/2005/8/layout/lProcess2"/>
    <dgm:cxn modelId="{EB778112-CFA0-47FA-A471-D61558153990}" type="presParOf" srcId="{96BF7D57-53BF-4C23-924A-DA47BD22A12F}" destId="{C2978870-695F-4B78-B0F7-2D6BD87BB2C4}" srcOrd="2" destOrd="0" presId="urn:microsoft.com/office/officeart/2005/8/layout/lProcess2"/>
    <dgm:cxn modelId="{243AA0AD-6A40-405C-BC61-FCC3691C91DF}" type="presParOf" srcId="{96BF7D57-53BF-4C23-924A-DA47BD22A12F}" destId="{A3D03330-1FE1-4EE1-A877-76C8EC5C0E32}" srcOrd="3" destOrd="0" presId="urn:microsoft.com/office/officeart/2005/8/layout/lProcess2"/>
    <dgm:cxn modelId="{3AC58CB6-CA8E-4FCD-95F6-DB39BDCB538E}" type="presParOf" srcId="{96BF7D57-53BF-4C23-924A-DA47BD22A12F}" destId="{7DD5B4F6-1DCB-48FD-885E-9FBEEA1F25A2}" srcOrd="4" destOrd="0" presId="urn:microsoft.com/office/officeart/2005/8/layout/lProcess2"/>
    <dgm:cxn modelId="{DF34A97D-9BC2-4377-A215-6BF282EA7485}" type="presParOf" srcId="{919BE9E2-F568-416C-8DD4-A2902403AF2E}" destId="{5CA0FBC1-4681-46C4-A7B2-D028E889483F}" srcOrd="3" destOrd="0" presId="urn:microsoft.com/office/officeart/2005/8/layout/lProcess2"/>
    <dgm:cxn modelId="{7BC3F984-4BD3-4E1F-AD44-A8630144CB61}" type="presParOf" srcId="{919BE9E2-F568-416C-8DD4-A2902403AF2E}" destId="{CFE37381-313C-4AB0-AF6D-9DD1D1311E63}" srcOrd="4" destOrd="0" presId="urn:microsoft.com/office/officeart/2005/8/layout/lProcess2"/>
    <dgm:cxn modelId="{5ACDB166-026C-4C55-A3B8-9DE5543690E2}" type="presParOf" srcId="{CFE37381-313C-4AB0-AF6D-9DD1D1311E63}" destId="{7C1D83E2-4F4F-4399-8CE6-E36CB50FD65A}" srcOrd="0" destOrd="0" presId="urn:microsoft.com/office/officeart/2005/8/layout/lProcess2"/>
    <dgm:cxn modelId="{E639C387-0EC4-49EA-8E2B-0717078D4E28}" type="presParOf" srcId="{CFE37381-313C-4AB0-AF6D-9DD1D1311E63}" destId="{7F2584AA-8D16-4B3B-94D7-EEAE7CD953D1}" srcOrd="1" destOrd="0" presId="urn:microsoft.com/office/officeart/2005/8/layout/lProcess2"/>
    <dgm:cxn modelId="{C2202C8E-8B2B-4CB2-9DA8-29670379D94E}" type="presParOf" srcId="{CFE37381-313C-4AB0-AF6D-9DD1D1311E63}" destId="{A5281AFF-D5EE-4356-9302-EAE46275A193}" srcOrd="2" destOrd="0" presId="urn:microsoft.com/office/officeart/2005/8/layout/lProcess2"/>
    <dgm:cxn modelId="{876E452E-C4AF-4370-AFCF-4198096EA8ED}" type="presParOf" srcId="{A5281AFF-D5EE-4356-9302-EAE46275A193}" destId="{1F433003-E900-461F-A39F-8C92AEA12636}" srcOrd="0" destOrd="0" presId="urn:microsoft.com/office/officeart/2005/8/layout/lProcess2"/>
    <dgm:cxn modelId="{FDEF085A-EE7C-4918-96B3-3C805E7F333F}" type="presParOf" srcId="{1F433003-E900-461F-A39F-8C92AEA12636}" destId="{33EA2972-84F1-4802-BFA8-81C1D19802F8}" srcOrd="0" destOrd="0" presId="urn:microsoft.com/office/officeart/2005/8/layout/lProcess2"/>
    <dgm:cxn modelId="{9257FC2F-7075-436C-89B8-B21E80226889}" type="presParOf" srcId="{1F433003-E900-461F-A39F-8C92AEA12636}" destId="{6FA74D91-763B-49A5-BD88-317858892A7B}" srcOrd="1" destOrd="0" presId="urn:microsoft.com/office/officeart/2005/8/layout/lProcess2"/>
    <dgm:cxn modelId="{2D0AF8F3-30D6-4863-B1DD-D378AFC5659D}" type="presParOf" srcId="{1F433003-E900-461F-A39F-8C92AEA12636}" destId="{187A246E-3F41-493B-A800-78B6E83B33E4}" srcOrd="2" destOrd="0" presId="urn:microsoft.com/office/officeart/2005/8/layout/lProcess2"/>
    <dgm:cxn modelId="{DF6EA5A2-7306-4F46-AA1E-5A8D600C9E98}" type="presParOf" srcId="{1F433003-E900-461F-A39F-8C92AEA12636}" destId="{7B24184C-FAD3-496F-A96A-14421DC775AE}" srcOrd="3" destOrd="0" presId="urn:microsoft.com/office/officeart/2005/8/layout/lProcess2"/>
    <dgm:cxn modelId="{FB6E7779-C77A-4544-8ED5-30BDC185E1F1}" type="presParOf" srcId="{1F433003-E900-461F-A39F-8C92AEA12636}" destId="{821FF19B-6EA4-4F2E-A45C-8680E41C3243}" srcOrd="4" destOrd="0" presId="urn:microsoft.com/office/officeart/2005/8/layout/lProcess2"/>
    <dgm:cxn modelId="{58CDD214-7693-4F26-BAAC-959C2A501AA6}" type="presParOf" srcId="{919BE9E2-F568-416C-8DD4-A2902403AF2E}" destId="{E07306C5-2ED7-44EC-9119-6A60B82EFAAC}" srcOrd="5" destOrd="0" presId="urn:microsoft.com/office/officeart/2005/8/layout/lProcess2"/>
    <dgm:cxn modelId="{C96BDC79-EC2C-4EB6-8892-E772AA0000E5}" type="presParOf" srcId="{919BE9E2-F568-416C-8DD4-A2902403AF2E}" destId="{E25C80B9-1879-4B32-8E8C-B90CB7CCB7E7}" srcOrd="6" destOrd="0" presId="urn:microsoft.com/office/officeart/2005/8/layout/lProcess2"/>
    <dgm:cxn modelId="{61DD0496-CDDB-4CF1-AD01-7D9BABE76ACC}" type="presParOf" srcId="{E25C80B9-1879-4B32-8E8C-B90CB7CCB7E7}" destId="{A52C7D0E-1EE2-487D-A44C-35473875E43C}" srcOrd="0" destOrd="0" presId="urn:microsoft.com/office/officeart/2005/8/layout/lProcess2"/>
    <dgm:cxn modelId="{C6B9DB63-DE1B-419F-80B1-559C7AC6E8CE}" type="presParOf" srcId="{E25C80B9-1879-4B32-8E8C-B90CB7CCB7E7}" destId="{627C4248-44A4-4404-B2D0-D6239735A0D1}" srcOrd="1" destOrd="0" presId="urn:microsoft.com/office/officeart/2005/8/layout/lProcess2"/>
    <dgm:cxn modelId="{344C12F8-1F4D-450D-BBBE-355B98670FE0}" type="presParOf" srcId="{E25C80B9-1879-4B32-8E8C-B90CB7CCB7E7}" destId="{E5CA6131-5C1B-4DAB-B076-4EB2F95018B7}" srcOrd="2" destOrd="0" presId="urn:microsoft.com/office/officeart/2005/8/layout/lProcess2"/>
    <dgm:cxn modelId="{97B1614D-B4CC-421C-8727-902F69B576F2}" type="presParOf" srcId="{E5CA6131-5C1B-4DAB-B076-4EB2F95018B7}" destId="{D7F1E004-1940-4291-AC09-2955D1C0754F}" srcOrd="0" destOrd="0" presId="urn:microsoft.com/office/officeart/2005/8/layout/lProcess2"/>
    <dgm:cxn modelId="{2522C4F7-852D-40BE-85B6-8B75C684D0E9}" type="presParOf" srcId="{D7F1E004-1940-4291-AC09-2955D1C0754F}" destId="{613FED1E-135E-4694-AFA2-E2A8BE3E55D4}" srcOrd="0" destOrd="0" presId="urn:microsoft.com/office/officeart/2005/8/layout/lProcess2"/>
    <dgm:cxn modelId="{0B95236D-5257-478A-92C6-91CE52CF26FD}" type="presParOf" srcId="{D7F1E004-1940-4291-AC09-2955D1C0754F}" destId="{598139D0-C83E-42F4-A070-9F72E104AA4E}" srcOrd="1" destOrd="0" presId="urn:microsoft.com/office/officeart/2005/8/layout/lProcess2"/>
    <dgm:cxn modelId="{68AD6863-97BD-4E13-8A05-3EEED358E35A}" type="presParOf" srcId="{D7F1E004-1940-4291-AC09-2955D1C0754F}" destId="{10B37B5E-9145-4BDE-BF12-8E838818B2BD}" srcOrd="2" destOrd="0" presId="urn:microsoft.com/office/officeart/2005/8/layout/lProcess2"/>
    <dgm:cxn modelId="{3BA254DB-012A-4871-9AE7-DD1967CE10D9}" type="presParOf" srcId="{919BE9E2-F568-416C-8DD4-A2902403AF2E}" destId="{25314F24-BEB5-4312-B8E5-E7769CCF6CC5}" srcOrd="7" destOrd="0" presId="urn:microsoft.com/office/officeart/2005/8/layout/lProcess2"/>
    <dgm:cxn modelId="{C93928BF-A3FF-4BEF-B02B-437CF395F850}" type="presParOf" srcId="{919BE9E2-F568-416C-8DD4-A2902403AF2E}" destId="{4CDBDF98-FAB0-4DE3-B225-B5FBDB0F3EF9}" srcOrd="8" destOrd="0" presId="urn:microsoft.com/office/officeart/2005/8/layout/lProcess2"/>
    <dgm:cxn modelId="{8BFD5499-B4F7-4F8E-99F1-07ABB4213092}" type="presParOf" srcId="{4CDBDF98-FAB0-4DE3-B225-B5FBDB0F3EF9}" destId="{70E42D70-B215-489D-B2DD-F646DD68D9BD}" srcOrd="0" destOrd="0" presId="urn:microsoft.com/office/officeart/2005/8/layout/lProcess2"/>
    <dgm:cxn modelId="{8C1B9BD9-088D-4D51-A200-AEF477362437}" type="presParOf" srcId="{4CDBDF98-FAB0-4DE3-B225-B5FBDB0F3EF9}" destId="{161AEAE8-21DF-4917-9B73-BB831555BE4F}" srcOrd="1" destOrd="0" presId="urn:microsoft.com/office/officeart/2005/8/layout/lProcess2"/>
    <dgm:cxn modelId="{FF13294C-F2A7-47A1-8B4E-34038AD8D10D}" type="presParOf" srcId="{4CDBDF98-FAB0-4DE3-B225-B5FBDB0F3EF9}" destId="{C080501A-8E82-4624-9873-4EA5FA33AD85}" srcOrd="2" destOrd="0" presId="urn:microsoft.com/office/officeart/2005/8/layout/lProcess2"/>
    <dgm:cxn modelId="{40B9E28F-ABAC-4FC6-B4D6-BC289DA5F89E}" type="presParOf" srcId="{C080501A-8E82-4624-9873-4EA5FA33AD85}" destId="{084BB431-8D4A-43F4-9CD6-CDAFB16E8149}" srcOrd="0" destOrd="0" presId="urn:microsoft.com/office/officeart/2005/8/layout/lProcess2"/>
    <dgm:cxn modelId="{96F4A1A7-B57C-47FE-B79A-7390E6F712BD}" type="presParOf" srcId="{084BB431-8D4A-43F4-9CD6-CDAFB16E8149}" destId="{F182B7E0-F4DF-4D1F-AB2B-C0C0DDF71EBC}" srcOrd="0" destOrd="0" presId="urn:microsoft.com/office/officeart/2005/8/layout/lProcess2"/>
    <dgm:cxn modelId="{095A697C-C069-4CC7-A3F0-CBC36EF642E8}" type="presParOf" srcId="{084BB431-8D4A-43F4-9CD6-CDAFB16E8149}" destId="{49BEC9CA-7983-4D2D-8CB9-35465DE70A57}" srcOrd="1" destOrd="0" presId="urn:microsoft.com/office/officeart/2005/8/layout/lProcess2"/>
    <dgm:cxn modelId="{65B1DC8B-2969-4242-A480-E3E14DE49370}" type="presParOf" srcId="{084BB431-8D4A-43F4-9CD6-CDAFB16E8149}" destId="{B4E9E0A5-6684-4528-95C2-4D7B2162C31B}" srcOrd="2" destOrd="0" presId="urn:microsoft.com/office/officeart/2005/8/layout/lProcess2"/>
    <dgm:cxn modelId="{61454C5E-89AA-4AB4-9544-3C64990E4660}" type="presParOf" srcId="{084BB431-8D4A-43F4-9CD6-CDAFB16E8149}" destId="{82E29DB8-BCED-490E-AF47-3E0C4A38C677}" srcOrd="3" destOrd="0" presId="urn:microsoft.com/office/officeart/2005/8/layout/lProcess2"/>
    <dgm:cxn modelId="{92F6F03A-6440-4438-805B-94880820C21F}" type="presParOf" srcId="{084BB431-8D4A-43F4-9CD6-CDAFB16E8149}" destId="{07EA283F-3D81-4356-A3B3-0936CD76A9BB}" srcOrd="4" destOrd="0" presId="urn:microsoft.com/office/officeart/2005/8/layout/lProcess2"/>
    <dgm:cxn modelId="{332D4D79-3A6D-42A9-B22F-A7FE63A5BFDE}" type="presParOf" srcId="{919BE9E2-F568-416C-8DD4-A2902403AF2E}" destId="{E5161DE2-8C58-4169-8AB5-7336EC0C13C7}" srcOrd="9" destOrd="0" presId="urn:microsoft.com/office/officeart/2005/8/layout/lProcess2"/>
    <dgm:cxn modelId="{FE678FC0-E9E4-49A8-B792-D23C4552E63E}" type="presParOf" srcId="{919BE9E2-F568-416C-8DD4-A2902403AF2E}" destId="{D312ECB2-8C79-404C-80EB-09D9194788EB}" srcOrd="10" destOrd="0" presId="urn:microsoft.com/office/officeart/2005/8/layout/lProcess2"/>
    <dgm:cxn modelId="{9BFE0BEA-B2FC-44FB-8486-64D94A609D3F}" type="presParOf" srcId="{D312ECB2-8C79-404C-80EB-09D9194788EB}" destId="{DF043739-13F9-4B2A-992C-9A293DA39741}" srcOrd="0" destOrd="0" presId="urn:microsoft.com/office/officeart/2005/8/layout/lProcess2"/>
    <dgm:cxn modelId="{67F16B6B-7DA5-4E7F-BC7E-6D27C501DBEE}" type="presParOf" srcId="{D312ECB2-8C79-404C-80EB-09D9194788EB}" destId="{DC01E8E0-5BD2-4D52-9EAF-CB2A94838DE4}" srcOrd="1" destOrd="0" presId="urn:microsoft.com/office/officeart/2005/8/layout/lProcess2"/>
    <dgm:cxn modelId="{1887AE9D-CED3-4AFF-A0DF-D780AE902DFB}" type="presParOf" srcId="{D312ECB2-8C79-404C-80EB-09D9194788EB}" destId="{19FC23DF-1D93-4F79-AEE8-2F004B33A102}" srcOrd="2" destOrd="0" presId="urn:microsoft.com/office/officeart/2005/8/layout/lProcess2"/>
    <dgm:cxn modelId="{7CAEC21B-3675-472D-9E1B-E02883FC4511}" type="presParOf" srcId="{19FC23DF-1D93-4F79-AEE8-2F004B33A102}" destId="{31FCF817-4F16-4E4E-B761-CA0D35D2AACF}" srcOrd="0" destOrd="0" presId="urn:microsoft.com/office/officeart/2005/8/layout/lProcess2"/>
    <dgm:cxn modelId="{702A1802-09CB-4026-89D3-B1A2B8A0400C}" type="presParOf" srcId="{31FCF817-4F16-4E4E-B761-CA0D35D2AACF}" destId="{469D3E00-8AC8-4283-AEAF-34EE9126E2C7}" srcOrd="0" destOrd="0" presId="urn:microsoft.com/office/officeart/2005/8/layout/lProcess2"/>
    <dgm:cxn modelId="{CD71D824-2CD9-4496-98F1-B9987806AF35}" type="presParOf" srcId="{31FCF817-4F16-4E4E-B761-CA0D35D2AACF}" destId="{E5841BD6-B3B9-4D3F-BF5D-185992AB9996}" srcOrd="1" destOrd="0" presId="urn:microsoft.com/office/officeart/2005/8/layout/lProcess2"/>
    <dgm:cxn modelId="{510A0DB8-4978-4EED-8F50-D49A3F7BD53F}" type="presParOf" srcId="{31FCF817-4F16-4E4E-B761-CA0D35D2AACF}" destId="{6E76484D-342A-4A64-8B24-953BDF9C89F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08AC0-0117-40D2-9224-8F7D8CB0CA4E}">
      <dsp:nvSpPr>
        <dsp:cNvPr id="0" name=""/>
        <dsp:cNvSpPr/>
      </dsp:nvSpPr>
      <dsp:spPr>
        <a:xfrm>
          <a:off x="0" y="422850"/>
          <a:ext cx="5364596" cy="156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1D5B9-BB6A-4B95-975E-A85C8A3AA209}">
      <dsp:nvSpPr>
        <dsp:cNvPr id="0" name=""/>
        <dsp:cNvSpPr/>
      </dsp:nvSpPr>
      <dsp:spPr>
        <a:xfrm>
          <a:off x="256709" y="0"/>
          <a:ext cx="5107886" cy="13049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1938" tIns="0" rIns="14193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i="0" kern="1200" dirty="0" smtClean="0">
              <a:latin typeface="Century Gothic" panose="020B0502020202020204" pitchFamily="34" charset="0"/>
            </a:rPr>
            <a:t>(19) ”…entregaremos el plan de implementación de un nuevo programa de Formación y Capacitación Laboral, que beneficiará a </a:t>
          </a:r>
          <a:r>
            <a:rPr lang="es-CL" sz="1200" b="1" i="0" kern="1200" dirty="0" smtClean="0">
              <a:latin typeface="Century Gothic" panose="020B0502020202020204" pitchFamily="34" charset="0"/>
            </a:rPr>
            <a:t>300.000 mujeres </a:t>
          </a:r>
          <a:r>
            <a:rPr lang="es-CL" sz="1200" i="0" kern="1200" dirty="0" smtClean="0">
              <a:latin typeface="Century Gothic" panose="020B0502020202020204" pitchFamily="34" charset="0"/>
            </a:rPr>
            <a:t>con el objeto de aumentar la participación laboral femenina en el mercado del trabajo.”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i="0" kern="1200" dirty="0" smtClean="0">
              <a:latin typeface="Century Gothic" panose="020B0502020202020204" pitchFamily="34" charset="0"/>
            </a:rPr>
            <a:t>Programa de Gobierno Presidenta M. Bachelet</a:t>
          </a:r>
          <a:endParaRPr lang="es-ES" sz="1000" i="0" kern="1200" dirty="0">
            <a:latin typeface="Century Gothic" panose="020B0502020202020204" pitchFamily="34" charset="0"/>
          </a:endParaRPr>
        </a:p>
      </dsp:txBody>
      <dsp:txXfrm>
        <a:off x="320414" y="63705"/>
        <a:ext cx="4980476" cy="1177587"/>
      </dsp:txXfrm>
    </dsp:sp>
    <dsp:sp modelId="{601A13D3-84AE-480E-BC71-B2D9DA525BAF}">
      <dsp:nvSpPr>
        <dsp:cNvPr id="0" name=""/>
        <dsp:cNvSpPr/>
      </dsp:nvSpPr>
      <dsp:spPr>
        <a:xfrm>
          <a:off x="0" y="2653099"/>
          <a:ext cx="5364596" cy="156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30913-17E0-4304-907A-F2F77EF471CA}">
      <dsp:nvSpPr>
        <dsp:cNvPr id="0" name=""/>
        <dsp:cNvSpPr/>
      </dsp:nvSpPr>
      <dsp:spPr>
        <a:xfrm>
          <a:off x="256709" y="2295946"/>
          <a:ext cx="5107886" cy="1248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1938" tIns="0" rIns="14193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i="0" kern="1200" dirty="0" smtClean="0">
              <a:latin typeface="Century Gothic" panose="020B0502020202020204" pitchFamily="34" charset="0"/>
            </a:rPr>
            <a:t>(20) “…presentaremos detalladamente un plan de capacitación de inserción laboral y educacional que beneficiará a </a:t>
          </a:r>
          <a:r>
            <a:rPr lang="es-CL" sz="1200" b="1" i="0" kern="1200" dirty="0" smtClean="0">
              <a:latin typeface="Century Gothic" panose="020B0502020202020204" pitchFamily="34" charset="0"/>
            </a:rPr>
            <a:t>150.000 jóvenes</a:t>
          </a:r>
          <a:r>
            <a:rPr lang="es-CL" sz="1200" i="0" kern="1200" dirty="0" smtClean="0">
              <a:latin typeface="Century Gothic" panose="020B0502020202020204" pitchFamily="34" charset="0"/>
            </a:rPr>
            <a:t>, incluyendo especialmente a jóvenes en situación de discapacidad.”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i="0" kern="1200" dirty="0" smtClean="0">
              <a:latin typeface="Century Gothic" panose="020B0502020202020204" pitchFamily="34" charset="0"/>
            </a:rPr>
            <a:t>Programa de Gobierno Presidenta M. Bachelet</a:t>
          </a:r>
          <a:endParaRPr lang="es-ES" sz="1000" i="0" kern="1200" dirty="0">
            <a:latin typeface="Century Gothic" panose="020B0502020202020204" pitchFamily="34" charset="0"/>
          </a:endParaRPr>
        </a:p>
      </dsp:txBody>
      <dsp:txXfrm>
        <a:off x="317640" y="2356877"/>
        <a:ext cx="4986024" cy="1126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83081-4F6E-4A26-8CB3-2FA8F4AF1CF7}">
      <dsp:nvSpPr>
        <dsp:cNvPr id="0" name=""/>
        <dsp:cNvSpPr/>
      </dsp:nvSpPr>
      <dsp:spPr>
        <a:xfrm>
          <a:off x="2333936" y="2203374"/>
          <a:ext cx="2038892" cy="1935364"/>
        </a:xfrm>
        <a:prstGeom prst="roundRect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2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450.000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2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personas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14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(2014 – 2018)</a:t>
          </a:r>
          <a:endParaRPr lang="es-CL" sz="14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428413" y="2297851"/>
        <a:ext cx="1849938" cy="1746410"/>
      </dsp:txXfrm>
    </dsp:sp>
    <dsp:sp modelId="{055352B0-4BCA-470B-82DD-6E3113EDE866}">
      <dsp:nvSpPr>
        <dsp:cNvPr id="0" name=""/>
        <dsp:cNvSpPr/>
      </dsp:nvSpPr>
      <dsp:spPr>
        <a:xfrm rot="16200000">
          <a:off x="2977545" y="1827537"/>
          <a:ext cx="7516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16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64457-2067-4788-8192-BF21E7E58D8F}">
      <dsp:nvSpPr>
        <dsp:cNvPr id="0" name=""/>
        <dsp:cNvSpPr/>
      </dsp:nvSpPr>
      <dsp:spPr>
        <a:xfrm>
          <a:off x="2513950" y="46971"/>
          <a:ext cx="1678865" cy="1404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entury Gothic" panose="020B0502020202020204" pitchFamily="34" charset="0"/>
            </a:rPr>
            <a:t>JÓVENES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entury Gothic" panose="020B0502020202020204" pitchFamily="34" charset="0"/>
            </a:rPr>
            <a:t>130.000</a:t>
          </a:r>
          <a:endParaRPr lang="es-CL" sz="1800" b="1" kern="1200" dirty="0">
            <a:latin typeface="Century Gothic" panose="020B0502020202020204" pitchFamily="34" charset="0"/>
          </a:endParaRPr>
        </a:p>
      </dsp:txBody>
      <dsp:txXfrm>
        <a:off x="2582523" y="115544"/>
        <a:ext cx="1541719" cy="1267582"/>
      </dsp:txXfrm>
    </dsp:sp>
    <dsp:sp modelId="{8E66CB46-726D-4133-A988-99CF308658F3}">
      <dsp:nvSpPr>
        <dsp:cNvPr id="0" name=""/>
        <dsp:cNvSpPr/>
      </dsp:nvSpPr>
      <dsp:spPr>
        <a:xfrm rot="1851048">
          <a:off x="4363270" y="3814637"/>
          <a:ext cx="1351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1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ED6EE-DCDC-43D1-AC62-0A7B9ED6A8FE}">
      <dsp:nvSpPr>
        <dsp:cNvPr id="0" name=""/>
        <dsp:cNvSpPr/>
      </dsp:nvSpPr>
      <dsp:spPr>
        <a:xfrm>
          <a:off x="4488823" y="3778685"/>
          <a:ext cx="1925245" cy="129117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latin typeface="Century Gothic" panose="020B0502020202020204" pitchFamily="34" charset="0"/>
            </a:rPr>
            <a:t>JÓVENES CON DISCAPACIDAD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latin typeface="Century Gothic" panose="020B0502020202020204" pitchFamily="34" charset="0"/>
            </a:rPr>
            <a:t>20.000</a:t>
          </a:r>
          <a:endParaRPr lang="es-CL" sz="1600" b="1" kern="1200" dirty="0">
            <a:latin typeface="Century Gothic" panose="020B0502020202020204" pitchFamily="34" charset="0"/>
          </a:endParaRPr>
        </a:p>
      </dsp:txBody>
      <dsp:txXfrm>
        <a:off x="4551853" y="3841715"/>
        <a:ext cx="1799185" cy="1165119"/>
      </dsp:txXfrm>
    </dsp:sp>
    <dsp:sp modelId="{22D989A2-9DAA-485C-BF20-A5ED673948EC}">
      <dsp:nvSpPr>
        <dsp:cNvPr id="0" name=""/>
        <dsp:cNvSpPr/>
      </dsp:nvSpPr>
      <dsp:spPr>
        <a:xfrm rot="8915328">
          <a:off x="2243937" y="3818910"/>
          <a:ext cx="97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1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8FE03-72CE-4200-8ACC-F7C9FFF5DEE2}">
      <dsp:nvSpPr>
        <dsp:cNvPr id="0" name=""/>
        <dsp:cNvSpPr/>
      </dsp:nvSpPr>
      <dsp:spPr>
        <a:xfrm>
          <a:off x="255429" y="3760265"/>
          <a:ext cx="1995623" cy="1386572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entury Gothic" panose="020B0502020202020204" pitchFamily="34" charset="0"/>
            </a:rPr>
            <a:t>MUJERES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latin typeface="Century Gothic" panose="020B0502020202020204" pitchFamily="34" charset="0"/>
            </a:rPr>
            <a:t>300.000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0" kern="1200" dirty="0" smtClean="0">
              <a:latin typeface="Century Gothic" panose="020B0502020202020204" pitchFamily="34" charset="0"/>
            </a:rPr>
            <a:t>40.000 en emprendimiento </a:t>
          </a:r>
          <a:endParaRPr lang="es-CL" sz="1400" b="0" kern="1200" dirty="0">
            <a:latin typeface="Century Gothic" panose="020B0502020202020204" pitchFamily="34" charset="0"/>
          </a:endParaRPr>
        </a:p>
      </dsp:txBody>
      <dsp:txXfrm>
        <a:off x="323116" y="3827952"/>
        <a:ext cx="1860249" cy="1251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015" y="0"/>
            <a:ext cx="4029282" cy="350760"/>
          </a:xfrm>
          <a:prstGeom prst="rect">
            <a:avLst/>
          </a:prstGeom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F4076E-17C6-4BE1-885C-314EB3F735C5}" type="datetime1">
              <a:rPr lang="es-CL" altLang="es-CL"/>
              <a:pPr>
                <a:defRPr/>
              </a:pPr>
              <a:t>16-03-2015</a:t>
            </a:fld>
            <a:endParaRPr lang="es-CL" alt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076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015" y="6658444"/>
            <a:ext cx="4029282" cy="350760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FBCE53-B286-4CED-BFA8-82DBDCCA9292}" type="slidenum">
              <a:rPr lang="es-CL" altLang="es-CL"/>
              <a:pPr>
                <a:defRPr/>
              </a:pPr>
              <a:t>‹Nº›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3726751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5" y="0"/>
            <a:ext cx="4029282" cy="350760"/>
          </a:xfrm>
          <a:prstGeom prst="rect">
            <a:avLst/>
          </a:prstGeom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651BBDF-EEE2-40EB-B0EF-2DF3C8ABB57C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2" tIns="46587" rIns="93172" bIns="4658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3" y="3330420"/>
            <a:ext cx="7435436" cy="3154441"/>
          </a:xfrm>
          <a:prstGeom prst="rect">
            <a:avLst/>
          </a:prstGeom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4"/>
            <a:ext cx="4029282" cy="350760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5" y="6658444"/>
            <a:ext cx="4029282" cy="350760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32C258B-0A02-4F3E-8739-047E7E8D399D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871221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A8A23-37F3-4C31-BFF3-AC2305E55953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6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C258B-0A02-4F3E-8739-047E7E8D399D}" type="slidenum">
              <a:rPr lang="en-US" altLang="es-CL" smtClean="0"/>
              <a:pPr>
                <a:defRPr/>
              </a:pPr>
              <a:t>9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59558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F221C2-57D0-43CB-9635-6616663E176C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4E67-7103-4D2F-A100-DBD54C4F920E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27975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5773-83B1-4A25-BA94-741527A91EA3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55234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416F-C054-40DB-ADAE-1D95E25A374B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49716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CE75B9F-9DF0-4C42-9AC4-4A76B2317AC8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F9A875F-CC62-4009-A11F-72CA460E9053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58818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D2773F3-091F-4BC3-9C14-B9EBD529B6D9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3F2654B-52A2-4096-B860-C4290F90F9DF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805560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D41A9C-A20E-4928-B7E3-A328D412742A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CEC45F5-8A6F-4C14-B0B6-471176048878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226334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1A6F2BD-2864-4CC4-A77A-011FA5E874D7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3DB7EAB-1C51-492E-92B6-6D4B930D2C6F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091905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9649A6-E388-4295-83EE-17DFB1285F8F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86B3C32-1196-432F-9084-3B56830889DB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39103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D5621F7-B3E8-4EC0-804C-0B69596BA15A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37E3875-931C-4B7D-B955-D0F6D23E96A3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618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3AA6C59-8F05-4435-B756-B326289989C3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5D7F912-0A41-4307-9964-40E1FD4E507C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096935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806910-2B4A-40C1-B8D0-7F71153A1972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84C88DA-86A1-497D-88B8-863339ED22FD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99446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6330-35AE-4DC7-8667-2409D076595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774051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50B967C-506C-4A95-A702-8CBE40023530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2E1F16D-A74F-4D1C-B34F-65ADDD663448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770180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9ABD90-D2D3-4875-85C1-F5C9B3B6457B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F8441DF-F9A6-485F-8F41-3470AB67985B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44480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7C6E582-0412-46EC-87E4-30B57E8B6694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412E289-D959-4660-A7A0-69C1BAAD3FFF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552954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Unidad de Estudios 18 de Marzo 2011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47DC2C-253A-4E80-8058-459FDF7CE7D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35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Unidad de Estudios 18 de Marzo 2011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5B35A-A598-4032-A175-4145AFCF5F4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14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Unidad de Estudios 18 de Marzo 2011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2AE3CF-B79F-4A44-93F2-8A5C98A62A7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12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Unidad de Estudios 18 de Marzo 2011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37BE1B-7CBD-4F98-8BDD-BE56210C88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83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Unidad de Estudios 18 de Marzo 2011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3C378-079A-4993-B722-EA0AA40BA7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52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Unidad de Estudios 18 de Marzo 2011</a:t>
            </a: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670B34-55A7-4372-B6E8-F50E689029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26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Unidad de Estudios 18 de Marzo 2011</a:t>
            </a: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E561FF-2782-44D2-B46B-1ACF47E9831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8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E904B37-CE87-402F-B1D7-BF5EB47E4FF4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588C-6D25-443B-A0FF-9EDADD1A100D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260204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Unidad de Estudios 18 de Marzo 2011</a:t>
            </a: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ED38B7-5CC6-4C39-865E-576CD3D82DF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15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Unidad de Estudios 18 de Marzo 2011</a:t>
            </a: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FDE72-79F4-485B-8828-9912C7889E6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09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Unidad de Estudios 18 de Marzo 2011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8A00CD-F50E-4BAE-9BF2-CD82DF09413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93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idx="1" hasCustomPrompt="1"/>
          </p:nvPr>
        </p:nvSpPr>
        <p:spPr>
          <a:xfrm>
            <a:off x="406400" y="1690918"/>
            <a:ext cx="8331200" cy="476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  <a:tabLst/>
              <a:defRPr lang="es-ES_tradnl" sz="2100" kern="1200" baseline="0" dirty="0" smtClean="0">
                <a:solidFill>
                  <a:srgbClr val="4D4D4D"/>
                </a:solidFill>
                <a:latin typeface="Verdana"/>
                <a:ea typeface="+mn-ea"/>
                <a:cs typeface="Verdana"/>
              </a:defRPr>
            </a:lvl1pPr>
            <a:lvl2pPr marL="635000" indent="-285750"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  <a:tabLst/>
              <a:defRPr lang="es-ES_tradnl" sz="1800" kern="1200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diapositiva en una columna de texto</a:t>
            </a:r>
          </a:p>
          <a:p>
            <a:pPr lvl="1"/>
            <a:r>
              <a:rPr lang="es-ES_tradnl" dirty="0" smtClean="0"/>
              <a:t>Contenido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06400" y="219640"/>
            <a:ext cx="8331200" cy="747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spc="0">
                <a:solidFill>
                  <a:schemeClr val="tx2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Opción 2: Título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</a:t>
            </a:r>
          </a:p>
        </p:txBody>
      </p:sp>
      <p:sp>
        <p:nvSpPr>
          <p:cNvPr id="5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06400" y="1181200"/>
            <a:ext cx="8331200" cy="50971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0" i="0" spc="0" baseline="0">
                <a:solidFill>
                  <a:srgbClr val="C00000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Subtítulo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406400" y="1094220"/>
            <a:ext cx="833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4093"/>
            <a:ext cx="1653227" cy="162288"/>
          </a:xfrm>
          <a:prstGeom prst="rect">
            <a:avLst/>
          </a:prstGeom>
        </p:spPr>
      </p:pic>
      <p:cxnSp>
        <p:nvCxnSpPr>
          <p:cNvPr id="11" name="10 Conector recto"/>
          <p:cNvCxnSpPr/>
          <p:nvPr userDrawn="1"/>
        </p:nvCxnSpPr>
        <p:spPr>
          <a:xfrm>
            <a:off x="406400" y="1094220"/>
            <a:ext cx="833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4093"/>
            <a:ext cx="1653227" cy="1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3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idx="1" hasCustomPrompt="1"/>
          </p:nvPr>
        </p:nvSpPr>
        <p:spPr>
          <a:xfrm>
            <a:off x="406400" y="1248580"/>
            <a:ext cx="8331200" cy="478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  <a:tabLst/>
              <a:defRPr lang="es-ES_tradnl" sz="2100" kern="1200" baseline="0" dirty="0" smtClean="0">
                <a:solidFill>
                  <a:srgbClr val="4D4D4D"/>
                </a:solidFill>
                <a:latin typeface="Verdana"/>
                <a:ea typeface="+mn-ea"/>
                <a:cs typeface="Verdana"/>
              </a:defRPr>
            </a:lvl1pPr>
            <a:lvl2pPr marL="635000" indent="-285750"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  <a:defRPr lang="es-ES_tradnl" sz="1800" kern="1200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diapositiva en una columna de texto</a:t>
            </a:r>
          </a:p>
          <a:p>
            <a:pPr lvl="1"/>
            <a:r>
              <a:rPr lang="es-ES_tradnl" dirty="0" smtClean="0"/>
              <a:t>Contenido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06400" y="219640"/>
            <a:ext cx="8331200" cy="874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spc="0">
                <a:solidFill>
                  <a:schemeClr val="tx2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Opción 1: Título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</a:t>
            </a: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406400" y="1094220"/>
            <a:ext cx="833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4093"/>
            <a:ext cx="1653227" cy="1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0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idx="1" hasCustomPrompt="1"/>
          </p:nvPr>
        </p:nvSpPr>
        <p:spPr>
          <a:xfrm>
            <a:off x="406400" y="1248580"/>
            <a:ext cx="8331200" cy="478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  <a:tabLst/>
              <a:defRPr lang="es-ES_tradnl" sz="2100" kern="1200" baseline="0" dirty="0" smtClean="0">
                <a:solidFill>
                  <a:srgbClr val="4D4D4D"/>
                </a:solidFill>
                <a:latin typeface="Verdana"/>
                <a:ea typeface="+mn-ea"/>
                <a:cs typeface="Verdana"/>
              </a:defRPr>
            </a:lvl1pPr>
            <a:lvl2pPr marL="635000" indent="-285750"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  <a:defRPr lang="es-ES_tradnl" sz="1800" kern="1200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diapositiva en una columna de texto</a:t>
            </a:r>
          </a:p>
          <a:p>
            <a:pPr lvl="1"/>
            <a:r>
              <a:rPr lang="es-ES_tradnl" dirty="0" smtClean="0"/>
              <a:t>Contenido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06400" y="219640"/>
            <a:ext cx="8331200" cy="874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spc="0">
                <a:solidFill>
                  <a:schemeClr val="tx2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Opción 1: Título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</a:t>
            </a: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406400" y="1094220"/>
            <a:ext cx="833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4093"/>
            <a:ext cx="1653227" cy="1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5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idx="1" hasCustomPrompt="1"/>
          </p:nvPr>
        </p:nvSpPr>
        <p:spPr>
          <a:xfrm>
            <a:off x="406400" y="1248580"/>
            <a:ext cx="8331200" cy="478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  <a:tabLst/>
              <a:defRPr lang="es-ES_tradnl" sz="2100" kern="1200" baseline="0" dirty="0" smtClean="0">
                <a:solidFill>
                  <a:srgbClr val="4D4D4D"/>
                </a:solidFill>
                <a:latin typeface="Verdana"/>
                <a:ea typeface="+mn-ea"/>
                <a:cs typeface="Verdana"/>
              </a:defRPr>
            </a:lvl1pPr>
            <a:lvl2pPr marL="635000" indent="-285750"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  <a:defRPr lang="es-ES_tradnl" sz="1800" kern="1200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diapositiva en una columna de texto</a:t>
            </a:r>
          </a:p>
          <a:p>
            <a:pPr lvl="1"/>
            <a:r>
              <a:rPr lang="es-ES_tradnl" dirty="0" smtClean="0"/>
              <a:t>Contenido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06400" y="219640"/>
            <a:ext cx="8331200" cy="874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spc="0">
                <a:solidFill>
                  <a:schemeClr val="tx2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Opción 1: Título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</a:t>
            </a: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406400" y="1094220"/>
            <a:ext cx="833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4093"/>
            <a:ext cx="1653227" cy="1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4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idx="1" hasCustomPrompt="1"/>
          </p:nvPr>
        </p:nvSpPr>
        <p:spPr>
          <a:xfrm>
            <a:off x="406400" y="1248580"/>
            <a:ext cx="8331200" cy="478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  <a:tabLst/>
              <a:defRPr lang="es-ES_tradnl" sz="2100" kern="1200" baseline="0" dirty="0" smtClean="0">
                <a:solidFill>
                  <a:srgbClr val="4D4D4D"/>
                </a:solidFill>
                <a:latin typeface="Verdana"/>
                <a:ea typeface="+mn-ea"/>
                <a:cs typeface="Verdana"/>
              </a:defRPr>
            </a:lvl1pPr>
            <a:lvl2pPr marL="635000" indent="-285750"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  <a:defRPr lang="es-ES_tradnl" sz="1800" kern="1200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diapositiva en una columna de texto</a:t>
            </a:r>
          </a:p>
          <a:p>
            <a:pPr lvl="1"/>
            <a:r>
              <a:rPr lang="es-ES_tradnl" dirty="0" smtClean="0"/>
              <a:t>Contenido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06400" y="219640"/>
            <a:ext cx="8331200" cy="874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spc="0">
                <a:solidFill>
                  <a:schemeClr val="tx2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Opción 1: Título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</a:t>
            </a: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406400" y="1094220"/>
            <a:ext cx="833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4093"/>
            <a:ext cx="1653227" cy="1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8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Propuesta Borrador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47DC2C-253A-4E80-8058-459FDF7CE7D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08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Propuesta Borrador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5B35A-A598-4032-A175-4145AFCF5F4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4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6F41B5E-08D4-463C-94D0-84D5226338F4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EB53-FD1B-4F19-9C4D-4B7E9A9588CC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838759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Propuesta Borrador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2AE3CF-B79F-4A44-93F2-8A5C98A62A7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90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Propuesta Borrador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37BE1B-7CBD-4F98-8BDD-BE56210C88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49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Propuesta Borrador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3C378-079A-4993-B722-EA0AA40BA7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11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Propuesta Borrador</a:t>
            </a: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670B34-55A7-4372-B6E8-F50E689029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39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Propuesta Borrador</a:t>
            </a: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E561FF-2782-44D2-B46B-1ACF47E9831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63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Propuesta Borrador</a:t>
            </a: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ED38B7-5CC6-4C39-865E-576CD3D82DF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19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Propuesta Borrador</a:t>
            </a: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FDE72-79F4-485B-8828-9912C7889E6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27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dirty="0" smtClean="0"/>
              <a:t>Propuesta Borrador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8A00CD-F50E-4BAE-9BF2-CD82DF09413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97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F221C2-57D0-43CB-9635-6616663E176C}" type="datetime1">
              <a:rPr lang="en-US" altLang="es-CL">
                <a:solidFill>
                  <a:prstClr val="black"/>
                </a:solidFill>
              </a:rPr>
              <a:pPr>
                <a:defRPr/>
              </a:pPr>
              <a:t>3/16/2015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4E67-7103-4D2F-A100-DBD54C4F920E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318035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6330-35AE-4DC7-8667-2409D076595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0746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4639F01-78F6-4E99-8FD6-7CD0DE6E82A0}" type="datetime1">
              <a:rPr lang="en-US" altLang="es-CL"/>
              <a:pPr>
                <a:defRPr/>
              </a:pPr>
              <a:t>3/16/2015</a:t>
            </a:fld>
            <a:endParaRPr lang="en-US" alt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78F2-F184-40F8-8E48-132AE4DCB280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1736441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E904B37-CE87-402F-B1D7-BF5EB47E4FF4}" type="datetime1">
              <a:rPr lang="en-US" altLang="es-CL">
                <a:solidFill>
                  <a:prstClr val="black"/>
                </a:solidFill>
              </a:rPr>
              <a:pPr>
                <a:defRPr/>
              </a:pPr>
              <a:t>3/16/2015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588C-6D25-443B-A0FF-9EDADD1A100D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843265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6F41B5E-08D4-463C-94D0-84D5226338F4}" type="datetime1">
              <a:rPr lang="en-US" altLang="es-CL">
                <a:solidFill>
                  <a:prstClr val="black"/>
                </a:solidFill>
              </a:rPr>
              <a:pPr>
                <a:defRPr/>
              </a:pPr>
              <a:t>3/16/2015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EB53-FD1B-4F19-9C4D-4B7E9A9588CC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179973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4639F01-78F6-4E99-8FD6-7CD0DE6E82A0}" type="datetime1">
              <a:rPr lang="en-US" altLang="es-CL">
                <a:solidFill>
                  <a:prstClr val="black"/>
                </a:solidFill>
              </a:rPr>
              <a:pPr>
                <a:defRPr/>
              </a:pPr>
              <a:t>3/16/2015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78F2-F184-40F8-8E48-132AE4DCB280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652562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F87E-696C-495E-8ED6-4E79C8EE1D4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560767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2094-7C6E-42AF-B881-847F5F53ED16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634308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AA2A-56FE-4822-BFE3-1EF1F0F32181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197732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A3D9-1A90-4234-A23E-A482D83E98B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9406163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5773-83B1-4A25-BA94-741527A91EA3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163523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416F-C054-40DB-ADAE-1D95E25A374B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12563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idx="1" hasCustomPrompt="1"/>
          </p:nvPr>
        </p:nvSpPr>
        <p:spPr>
          <a:xfrm>
            <a:off x="406400" y="1690918"/>
            <a:ext cx="8331200" cy="476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  <a:tabLst/>
              <a:defRPr lang="es-ES_tradnl" sz="2100" kern="1200" baseline="0" dirty="0" smtClean="0">
                <a:solidFill>
                  <a:srgbClr val="4D4D4D"/>
                </a:solidFill>
                <a:latin typeface="Verdana"/>
                <a:ea typeface="+mn-ea"/>
                <a:cs typeface="Verdana"/>
              </a:defRPr>
            </a:lvl1pPr>
            <a:lvl2pPr marL="635000" indent="-285750"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  <a:tabLst/>
              <a:defRPr lang="es-ES_tradnl" sz="1800" kern="1200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diapositiva en una columna de texto</a:t>
            </a:r>
          </a:p>
          <a:p>
            <a:pPr lvl="1"/>
            <a:r>
              <a:rPr lang="es-ES_tradnl" dirty="0" smtClean="0"/>
              <a:t>Contenido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06400" y="219640"/>
            <a:ext cx="8331200" cy="747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spc="0">
                <a:solidFill>
                  <a:schemeClr val="tx2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Opción 2: Título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</a:t>
            </a:r>
          </a:p>
        </p:txBody>
      </p:sp>
      <p:sp>
        <p:nvSpPr>
          <p:cNvPr id="5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06400" y="1181200"/>
            <a:ext cx="8331200" cy="50971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0" i="0" spc="0" baseline="0">
                <a:solidFill>
                  <a:srgbClr val="C00000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Subtítulo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406400" y="1094220"/>
            <a:ext cx="833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4093"/>
            <a:ext cx="1653227" cy="162288"/>
          </a:xfrm>
          <a:prstGeom prst="rect">
            <a:avLst/>
          </a:prstGeom>
        </p:spPr>
      </p:pic>
      <p:cxnSp>
        <p:nvCxnSpPr>
          <p:cNvPr id="11" name="10 Conector recto"/>
          <p:cNvCxnSpPr/>
          <p:nvPr userDrawn="1"/>
        </p:nvCxnSpPr>
        <p:spPr>
          <a:xfrm>
            <a:off x="406400" y="1094220"/>
            <a:ext cx="833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4093"/>
            <a:ext cx="1653227" cy="1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2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F87E-696C-495E-8ED6-4E79C8EE1D4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631426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idx="1" hasCustomPrompt="1"/>
          </p:nvPr>
        </p:nvSpPr>
        <p:spPr>
          <a:xfrm>
            <a:off x="406400" y="1248580"/>
            <a:ext cx="8331200" cy="478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  <a:tabLst/>
              <a:defRPr lang="es-ES_tradnl" sz="2100" kern="1200" baseline="0" dirty="0" smtClean="0">
                <a:solidFill>
                  <a:srgbClr val="4D4D4D"/>
                </a:solidFill>
                <a:latin typeface="Verdana"/>
                <a:ea typeface="+mn-ea"/>
                <a:cs typeface="Verdana"/>
              </a:defRPr>
            </a:lvl1pPr>
            <a:lvl2pPr marL="635000" indent="-285750"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  <a:defRPr lang="es-ES_tradnl" sz="1800" kern="1200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diapositiva en una columna de texto</a:t>
            </a:r>
          </a:p>
          <a:p>
            <a:pPr lvl="1"/>
            <a:r>
              <a:rPr lang="es-ES_tradnl" dirty="0" smtClean="0"/>
              <a:t>Contenido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06400" y="219640"/>
            <a:ext cx="8331200" cy="874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spc="0">
                <a:solidFill>
                  <a:schemeClr val="tx2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Opción 1: Título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</a:t>
            </a: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406400" y="1094220"/>
            <a:ext cx="833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4093"/>
            <a:ext cx="1653227" cy="1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4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idx="1" hasCustomPrompt="1"/>
          </p:nvPr>
        </p:nvSpPr>
        <p:spPr>
          <a:xfrm>
            <a:off x="406400" y="1248580"/>
            <a:ext cx="8331200" cy="478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  <a:tabLst/>
              <a:defRPr lang="es-ES_tradnl" sz="2100" kern="1200" baseline="0" dirty="0" smtClean="0">
                <a:solidFill>
                  <a:srgbClr val="4D4D4D"/>
                </a:solidFill>
                <a:latin typeface="Verdana"/>
                <a:ea typeface="+mn-ea"/>
                <a:cs typeface="Verdana"/>
              </a:defRPr>
            </a:lvl1pPr>
            <a:lvl2pPr marL="635000" indent="-285750"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  <a:defRPr lang="es-ES_tradnl" sz="1800" kern="1200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diapositiva en una columna de texto</a:t>
            </a:r>
          </a:p>
          <a:p>
            <a:pPr lvl="1"/>
            <a:r>
              <a:rPr lang="es-ES_tradnl" dirty="0" smtClean="0"/>
              <a:t>Contenido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06400" y="219640"/>
            <a:ext cx="8331200" cy="874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spc="0">
                <a:solidFill>
                  <a:schemeClr val="tx2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Opción 1: Título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</a:t>
            </a: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406400" y="1094220"/>
            <a:ext cx="833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4093"/>
            <a:ext cx="1653227" cy="1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idx="1" hasCustomPrompt="1"/>
          </p:nvPr>
        </p:nvSpPr>
        <p:spPr>
          <a:xfrm>
            <a:off x="406400" y="1248580"/>
            <a:ext cx="8331200" cy="478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  <a:tabLst/>
              <a:defRPr lang="es-ES_tradnl" sz="2100" kern="1200" baseline="0" dirty="0" smtClean="0">
                <a:solidFill>
                  <a:srgbClr val="4D4D4D"/>
                </a:solidFill>
                <a:latin typeface="Verdana"/>
                <a:ea typeface="+mn-ea"/>
                <a:cs typeface="Verdana"/>
              </a:defRPr>
            </a:lvl1pPr>
            <a:lvl2pPr marL="635000" indent="-285750">
              <a:buClr>
                <a:srgbClr val="C00000"/>
              </a:buClr>
              <a:buSzPct val="70000"/>
              <a:buFont typeface="Arial" panose="020B0604020202020204" pitchFamily="34" charset="0"/>
              <a:buChar char="•"/>
              <a:defRPr lang="es-ES_tradnl" sz="1800" kern="1200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diapositiva en una columna de texto</a:t>
            </a:r>
          </a:p>
          <a:p>
            <a:pPr lvl="1"/>
            <a:r>
              <a:rPr lang="es-ES_tradnl" dirty="0" smtClean="0"/>
              <a:t>Contenido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06400" y="219640"/>
            <a:ext cx="8331200" cy="874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spc="0">
                <a:solidFill>
                  <a:schemeClr val="tx2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Opción 1: Título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</a:t>
            </a: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406400" y="1094220"/>
            <a:ext cx="833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4093"/>
            <a:ext cx="1653227" cy="1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1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2094-7C6E-42AF-B881-847F5F53ED16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7161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AA2A-56FE-4822-BFE3-1EF1F0F32181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67256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A3D9-1A90-4234-A23E-A482D83E98B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95062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7033F97-FF64-4C7D-A996-46A1E20CE72D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grpSp>
        <p:nvGrpSpPr>
          <p:cNvPr id="2052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2057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CL" dirty="0" smtClean="0"/>
              <a:t>Unidad de Estudios 18 de Marzo 2011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7C68BAE-270F-4F79-A837-F3020ACE207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5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CL" dirty="0" smtClean="0"/>
              <a:t>Propuesta Borrador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7C68BAE-270F-4F79-A837-F3020ACE207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6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7033F97-FF64-4C7D-A996-46A1E20CE72D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Calibri"/>
              <a:cs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Calibri"/>
              <a:cs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Calibri"/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Calibri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66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473132"/>
            <a:ext cx="353536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73216"/>
            <a:ext cx="29083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9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561FF-2782-44D2-B46B-1ACF47E9831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dirty="0" smtClean="0">
                <a:latin typeface="Agency FB" panose="020B0503020202020204" pitchFamily="34" charset="0"/>
              </a:rPr>
              <a:t>1. COMPROMISOS DEL PROGRAMA DE GOBIERNO</a:t>
            </a:r>
          </a:p>
          <a:p>
            <a:endParaRPr lang="es-CL" dirty="0">
              <a:latin typeface="Agency FB" panose="020B0503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668344" y="29249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7" name="Diagrama 1"/>
          <p:cNvGraphicFramePr/>
          <p:nvPr>
            <p:extLst>
              <p:ext uri="{D42A27DB-BD31-4B8C-83A1-F6EECF244321}">
                <p14:modId xmlns:p14="http://schemas.microsoft.com/office/powerpoint/2010/main" val="167626468"/>
              </p:ext>
            </p:extLst>
          </p:nvPr>
        </p:nvGraphicFramePr>
        <p:xfrm>
          <a:off x="647564" y="1268760"/>
          <a:ext cx="53645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183313" y="1740872"/>
            <a:ext cx="2637159" cy="267765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El Programa +Capaz es </a:t>
            </a:r>
            <a:r>
              <a:rPr lang="es-CL" sz="2400" dirty="0">
                <a:solidFill>
                  <a:srgbClr val="FF0000"/>
                </a:solidFill>
                <a:latin typeface="Agency FB" panose="020B0503020202020204" pitchFamily="34" charset="0"/>
              </a:rPr>
              <a:t>h</a:t>
            </a:r>
            <a:r>
              <a:rPr lang="es-CL" sz="2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oy componente </a:t>
            </a:r>
            <a:r>
              <a:rPr lang="es-CL" sz="2400" dirty="0">
                <a:solidFill>
                  <a:srgbClr val="FF0000"/>
                </a:solidFill>
                <a:latin typeface="Agency FB" panose="020B0503020202020204" pitchFamily="34" charset="0"/>
              </a:rPr>
              <a:t>central de la agenda laboral, como herramienta para mejorar las oportunidades de empleo para jóvenes y mujeres</a:t>
            </a:r>
            <a:r>
              <a:rPr lang="es-CL" sz="2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.</a:t>
            </a:r>
            <a:endParaRPr lang="es-CL" sz="24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212976"/>
            <a:ext cx="8164513" cy="1143000"/>
          </a:xfrm>
        </p:spPr>
        <p:txBody>
          <a:bodyPr/>
          <a:lstStyle/>
          <a:p>
            <a:r>
              <a:rPr lang="es-CL" dirty="0" smtClean="0"/>
              <a:t>VIDEO AGENDA LABORAL</a:t>
            </a:r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Unidad de Estudios 18 de Marzo 2011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70B34-55A7-4372-B6E8-F50E689029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7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561FF-2782-44D2-B46B-1ACF47E9831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34657" y="2564904"/>
            <a:ext cx="4082256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800" b="1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II. EL SENCE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4" y="2636912"/>
            <a:ext cx="38041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2"/>
          </p:nvPr>
        </p:nvSpPr>
        <p:spPr>
          <a:xfrm>
            <a:off x="323528" y="548680"/>
            <a:ext cx="9134152" cy="747580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latin typeface="Candara" panose="020E0502030303020204" pitchFamily="34" charset="0"/>
              </a:rPr>
              <a:t>El Servicio Nacional de Capacitación y Empleo</a:t>
            </a:r>
            <a:endParaRPr lang="es-CL" sz="2800" b="1" dirty="0">
              <a:latin typeface="Candara" panose="020E0502030303020204" pitchFamily="34" charset="0"/>
            </a:endParaRPr>
          </a:p>
          <a:p>
            <a:endParaRPr lang="es-CL" sz="28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8" y="1124744"/>
            <a:ext cx="3376002" cy="2592288"/>
          </a:xfrm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71627" y="1484784"/>
            <a:ext cx="8855283" cy="4735165"/>
          </a:xfrm>
        </p:spPr>
        <p:txBody>
          <a:bodyPr>
            <a:normAutofit fontScale="92500" lnSpcReduction="10000"/>
          </a:bodyPr>
          <a:lstStyle/>
          <a:p>
            <a:r>
              <a:rPr lang="es-CL" sz="2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Capacitación como política pública</a:t>
            </a:r>
            <a:endParaRPr lang="es-CL" sz="22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ndara" panose="020E0502030303020204" pitchFamily="34" charset="0"/>
              </a:rPr>
              <a:t>Mayor empleabilidad, mejores oportunidades.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ndara" panose="020E0502030303020204" pitchFamily="34" charset="0"/>
              </a:rPr>
              <a:t>Mayor productividad.   Ingresos </a:t>
            </a:r>
            <a:endParaRPr lang="es-ES" sz="2000" dirty="0">
              <a:latin typeface="Candara" panose="020E0502030303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ndara" panose="020E0502030303020204" pitchFamily="34" charset="0"/>
              </a:rPr>
              <a:t>Mejoras en la competitividad de las empresas </a:t>
            </a:r>
          </a:p>
          <a:p>
            <a:pPr marL="349250" lvl="1" indent="0">
              <a:buNone/>
            </a:pPr>
            <a:r>
              <a:rPr lang="es-ES" sz="2000" dirty="0">
                <a:latin typeface="Candara" panose="020E0502030303020204" pitchFamily="34" charset="0"/>
                <a:sym typeface="Wingdings"/>
              </a:rPr>
              <a:t> </a:t>
            </a:r>
            <a:r>
              <a:rPr lang="es-ES" sz="2000" dirty="0" smtClean="0">
                <a:latin typeface="Candara" panose="020E0502030303020204" pitchFamily="34" charset="0"/>
                <a:sym typeface="Wingdings"/>
              </a:rPr>
              <a:t>     Crecimiento económico del país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ES" sz="1200" b="1" dirty="0" smtClean="0">
              <a:latin typeface="Candara" panose="020E0502030303020204" pitchFamily="34" charset="0"/>
            </a:endParaRPr>
          </a:p>
          <a:p>
            <a:pPr algn="just"/>
            <a:r>
              <a:rPr lang="es-CL" sz="2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Instrumentos y herramientas</a:t>
            </a:r>
            <a:endParaRPr lang="es-CL" sz="22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b="1" i="1" dirty="0" smtClean="0">
                <a:solidFill>
                  <a:srgbClr val="C00000"/>
                </a:solidFill>
                <a:latin typeface="Candara" panose="020E0502030303020204" pitchFamily="34" charset="0"/>
                <a:sym typeface="Wingdings"/>
              </a:rPr>
              <a:t>Programas sociales</a:t>
            </a:r>
            <a:r>
              <a:rPr lang="es-ES" sz="2000" i="1" dirty="0" smtClean="0">
                <a:solidFill>
                  <a:srgbClr val="C00000"/>
                </a:solidFill>
                <a:latin typeface="Candara" panose="020E0502030303020204" pitchFamily="34" charset="0"/>
                <a:sym typeface="Wingdings"/>
              </a:rPr>
              <a:t>: </a:t>
            </a:r>
            <a:r>
              <a:rPr lang="es-ES" sz="2000" dirty="0" smtClean="0">
                <a:latin typeface="Candara" panose="020E0502030303020204" pitchFamily="34" charset="0"/>
                <a:sym typeface="Wingdings"/>
              </a:rPr>
              <a:t>Incorporación de grupos vulnerables a la oferta laboral </a:t>
            </a:r>
            <a:endParaRPr lang="es-ES" sz="2000" dirty="0" smtClean="0">
              <a:latin typeface="Candara" panose="020E0502030303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Franquicia Tributaria:  </a:t>
            </a:r>
            <a:r>
              <a:rPr lang="es-ES" sz="2000" dirty="0" smtClean="0">
                <a:latin typeface="Candara" panose="020E0502030303020204" pitchFamily="34" charset="0"/>
                <a:sym typeface="Wingdings"/>
              </a:rPr>
              <a:t>Acortamiento de brechas a trabajadores activos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ES" sz="1200" dirty="0">
              <a:latin typeface="Candara" panose="020E0502030303020204" pitchFamily="34" charset="0"/>
            </a:endParaRPr>
          </a:p>
          <a:p>
            <a:pPr algn="just"/>
            <a:r>
              <a:rPr lang="es-CL" sz="2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Enfoque</a:t>
            </a:r>
            <a:endParaRPr lang="es-CL" sz="22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lvl="1"/>
            <a:r>
              <a:rPr lang="es-ES" sz="2000" dirty="0" smtClean="0">
                <a:latin typeface="Candara" panose="020E0502030303020204" pitchFamily="34" charset="0"/>
              </a:rPr>
              <a:t>Competencias laborales asociadas a perfiles ocupacionales                                      en el contexto de un marco de cualificación </a:t>
            </a:r>
            <a:r>
              <a:rPr lang="es-ES" sz="2000" dirty="0" smtClean="0">
                <a:latin typeface="Candara" panose="020E0502030303020204" pitchFamily="34" charset="0"/>
                <a:sym typeface="Wingdings"/>
              </a:rPr>
              <a:t> </a:t>
            </a:r>
            <a:r>
              <a:rPr lang="es-ES" sz="2000" b="1" dirty="0" smtClean="0">
                <a:solidFill>
                  <a:srgbClr val="C00000"/>
                </a:solidFill>
                <a:latin typeface="Candara" panose="020E0502030303020204" pitchFamily="34" charset="0"/>
                <a:sym typeface="Wingdings"/>
              </a:rPr>
              <a:t>empleabilidad</a:t>
            </a:r>
            <a:endParaRPr lang="es-ES" sz="20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ndara" panose="020E0502030303020204" pitchFamily="34" charset="0"/>
              </a:rPr>
              <a:t>Privilegia formación en </a:t>
            </a:r>
            <a:r>
              <a:rPr lang="es-ES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oficios en grupos vulnerables </a:t>
            </a:r>
            <a:r>
              <a:rPr lang="es-ES" sz="2000" dirty="0" smtClean="0">
                <a:latin typeface="Candara" panose="020E0502030303020204" pitchFamily="34" charset="0"/>
              </a:rPr>
              <a:t>(mayor apropiabilidad de la capacitación) y  </a:t>
            </a:r>
            <a:r>
              <a:rPr lang="es-ES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acortamiento de brechas a</a:t>
            </a:r>
            <a:r>
              <a:rPr lang="es-ES" sz="2000" dirty="0" smtClean="0">
                <a:latin typeface="Candara" panose="020E0502030303020204" pitchFamily="34" charset="0"/>
              </a:rPr>
              <a:t> las competencias de los trabajadores activos</a:t>
            </a:r>
            <a:endParaRPr lang="es-ES" sz="2000" dirty="0">
              <a:latin typeface="Candara" panose="020E0502030303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s-ES" sz="2000" dirty="0">
              <a:latin typeface="Candara" panose="020E0502030303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s-ES" sz="2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65" y="3283398"/>
            <a:ext cx="11715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72" y="1354446"/>
            <a:ext cx="6501524" cy="530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17" y="1271448"/>
            <a:ext cx="1009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1" y="5800155"/>
            <a:ext cx="9989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14423"/>
            <a:ext cx="1262627" cy="119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Marcador de contenido"/>
          <p:cNvSpPr>
            <a:spLocks noGrp="1"/>
          </p:cNvSpPr>
          <p:nvPr>
            <p:ph sz="quarter" idx="13"/>
          </p:nvPr>
        </p:nvSpPr>
        <p:spPr>
          <a:xfrm>
            <a:off x="395288" y="549275"/>
            <a:ext cx="8331200" cy="509588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latin typeface="Candara" panose="020E0502030303020204" pitchFamily="34" charset="0"/>
              </a:rPr>
              <a:t>El Servicio Nacional de Capacitación y Empleo</a:t>
            </a:r>
            <a:endParaRPr lang="es-CL" sz="2800" b="1" dirty="0">
              <a:latin typeface="Candara" panose="020E0502030303020204" pitchFamily="34" charset="0"/>
            </a:endParaRPr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9670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993643" y="1571970"/>
            <a:ext cx="1798918" cy="831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prstClr val="white">
                    <a:lumMod val="50000"/>
                  </a:prstClr>
                </a:solidFill>
              </a:rPr>
              <a:t>Empleo</a:t>
            </a:r>
            <a:endParaRPr lang="es-CL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13682" y="2463333"/>
            <a:ext cx="1738086" cy="7511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prstClr val="white"/>
                </a:solidFill>
              </a:rPr>
              <a:t>Incorporación a la oferta laboral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358820" y="2485576"/>
            <a:ext cx="1924957" cy="7511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prstClr val="white"/>
                </a:solidFill>
              </a:rPr>
              <a:t>Formación continua a trabajadores activos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1" name="10 Flecha arriba"/>
          <p:cNvSpPr/>
          <p:nvPr/>
        </p:nvSpPr>
        <p:spPr>
          <a:xfrm>
            <a:off x="1137595" y="3255291"/>
            <a:ext cx="370114" cy="29208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2" name="11 Flecha arriba"/>
          <p:cNvSpPr/>
          <p:nvPr/>
        </p:nvSpPr>
        <p:spPr>
          <a:xfrm>
            <a:off x="3136241" y="3264350"/>
            <a:ext cx="370114" cy="283029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1" y="3635495"/>
            <a:ext cx="1373378" cy="627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 descr="http://www.sence.cl/sence/wp-content/uploads/2012/05/franquicia-tribut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5" y="3635496"/>
            <a:ext cx="1664679" cy="7000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arriba"/>
          <p:cNvSpPr/>
          <p:nvPr/>
        </p:nvSpPr>
        <p:spPr>
          <a:xfrm>
            <a:off x="5486380" y="2483356"/>
            <a:ext cx="206636" cy="111098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4" name="1 Marcador de contenido"/>
          <p:cNvSpPr>
            <a:spLocks noGrp="1"/>
          </p:cNvSpPr>
          <p:nvPr>
            <p:ph sz="quarter" idx="12"/>
          </p:nvPr>
        </p:nvSpPr>
        <p:spPr>
          <a:xfrm>
            <a:off x="397732" y="202186"/>
            <a:ext cx="7931926" cy="747580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actuales del                                                                 Sistema Nacional de Capacitación y Empleo</a:t>
            </a:r>
            <a:endParaRPr lang="es-CL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1" y="4335505"/>
            <a:ext cx="1373378" cy="480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5" y="4887192"/>
            <a:ext cx="1426622" cy="5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5" y="5136714"/>
            <a:ext cx="1640244" cy="576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0" y="5539646"/>
            <a:ext cx="1373379" cy="536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97" y="3635495"/>
            <a:ext cx="1492770" cy="533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59" y="4370697"/>
            <a:ext cx="1451846" cy="67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71" y="3621640"/>
            <a:ext cx="1440568" cy="566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37 Flecha arriba"/>
          <p:cNvSpPr/>
          <p:nvPr/>
        </p:nvSpPr>
        <p:spPr>
          <a:xfrm>
            <a:off x="7766066" y="2499378"/>
            <a:ext cx="185057" cy="109496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71" y="4372508"/>
            <a:ext cx="1440568" cy="650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1" y="6157325"/>
            <a:ext cx="1373378" cy="558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40 Llamada de flecha a la derecha"/>
          <p:cNvSpPr/>
          <p:nvPr/>
        </p:nvSpPr>
        <p:spPr>
          <a:xfrm>
            <a:off x="4715424" y="1572720"/>
            <a:ext cx="2469291" cy="7876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426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prstClr val="white"/>
                </a:solidFill>
              </a:rPr>
              <a:t>  Intermediación</a:t>
            </a:r>
            <a:endParaRPr lang="es-CL" b="1" dirty="0">
              <a:solidFill>
                <a:prstClr val="white"/>
              </a:solidFill>
            </a:endParaRPr>
          </a:p>
          <a:p>
            <a:pPr algn="ctr"/>
            <a:r>
              <a:rPr lang="es-CL" b="1" dirty="0">
                <a:solidFill>
                  <a:prstClr val="white"/>
                </a:solidFill>
              </a:rPr>
              <a:t>laboral</a:t>
            </a:r>
          </a:p>
        </p:txBody>
      </p:sp>
      <p:sp>
        <p:nvSpPr>
          <p:cNvPr id="6" name="5 Llamada de flecha a la derecha"/>
          <p:cNvSpPr/>
          <p:nvPr/>
        </p:nvSpPr>
        <p:spPr>
          <a:xfrm>
            <a:off x="1423984" y="1556800"/>
            <a:ext cx="3425176" cy="7876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42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white"/>
                </a:solidFill>
              </a:rPr>
              <a:t>C</a:t>
            </a:r>
            <a:r>
              <a:rPr lang="es-CL" b="1" dirty="0" smtClean="0">
                <a:solidFill>
                  <a:prstClr val="white"/>
                </a:solidFill>
              </a:rPr>
              <a:t>apacitación</a:t>
            </a:r>
            <a:endParaRPr lang="es-CL" b="1" dirty="0">
              <a:solidFill>
                <a:prstClr val="white"/>
              </a:solidFill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5" y="4429470"/>
            <a:ext cx="1640244" cy="640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2"/>
          </p:nvPr>
        </p:nvSpPr>
        <p:spPr>
          <a:xfrm>
            <a:off x="323528" y="548680"/>
            <a:ext cx="9144000" cy="747580"/>
          </a:xfrm>
        </p:spPr>
        <p:txBody>
          <a:bodyPr>
            <a:normAutofit/>
          </a:bodyPr>
          <a:lstStyle/>
          <a:p>
            <a:r>
              <a:rPr lang="es-CL" sz="2800" b="1" dirty="0">
                <a:solidFill>
                  <a:srgbClr val="C00000"/>
                </a:solidFill>
                <a:latin typeface="+mn-lt"/>
                <a:cs typeface="Verdana"/>
              </a:rPr>
              <a:t>Coberturas </a:t>
            </a:r>
            <a:r>
              <a:rPr lang="es-CL" sz="2800" b="1" dirty="0" smtClean="0">
                <a:solidFill>
                  <a:srgbClr val="C00000"/>
                </a:solidFill>
                <a:latin typeface="+mn-lt"/>
                <a:cs typeface="Verdana"/>
              </a:rPr>
              <a:t>en 2015  por áreas programáticas</a:t>
            </a:r>
            <a:endParaRPr lang="es-CL" sz="2800" b="1" dirty="0">
              <a:solidFill>
                <a:srgbClr val="C00000"/>
              </a:solidFill>
              <a:latin typeface="+mn-lt"/>
              <a:cs typeface="Verdana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518502"/>
              </p:ext>
            </p:extLst>
          </p:nvPr>
        </p:nvGraphicFramePr>
        <p:xfrm>
          <a:off x="1187624" y="1484784"/>
          <a:ext cx="6912768" cy="4422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/>
                <a:gridCol w="1296144"/>
              </a:tblGrid>
              <a:tr h="468914">
                <a:tc>
                  <a:txBody>
                    <a:bodyPr/>
                    <a:lstStyle/>
                    <a:p>
                      <a:pPr lvl="1" algn="ctr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L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Cobertura</a:t>
                      </a:r>
                    </a:p>
                    <a:p>
                      <a:pPr lvl="0" algn="ctr" fontAlgn="b"/>
                      <a:r>
                        <a:rPr lang="es-CL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(cupos)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68914">
                <a:tc>
                  <a:txBody>
                    <a:bodyPr/>
                    <a:lstStyle/>
                    <a:p>
                      <a:pPr marL="730250" lvl="1" indent="-273050" algn="l" fontAlgn="b"/>
                      <a:r>
                        <a:rPr lang="es-CL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(</a:t>
                      </a:r>
                      <a:r>
                        <a:rPr lang="es-CL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Cesantía</a:t>
                      </a:r>
                      <a:r>
                        <a:rPr lang="es-CL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Solidario)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L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914">
                <a:tc>
                  <a:txBody>
                    <a:bodyPr/>
                    <a:lstStyle/>
                    <a:p>
                      <a:pPr lvl="1" algn="l" fontAlgn="b"/>
                      <a:r>
                        <a:rPr lang="es-CL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Transferencias Sector Público 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L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9.643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914">
                <a:tc>
                  <a:txBody>
                    <a:bodyPr/>
                    <a:lstStyle/>
                    <a:p>
                      <a:pPr lvl="1" algn="l" fontAlgn="b"/>
                      <a:r>
                        <a:rPr lang="es-CL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Bono Capacitación Micro y Pequeños Empresarios </a:t>
                      </a:r>
                      <a:r>
                        <a:rPr lang="es-CL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(BEN)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L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2.800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914">
                <a:tc>
                  <a:txBody>
                    <a:bodyPr/>
                    <a:lstStyle/>
                    <a:p>
                      <a:pPr lvl="1" algn="l" fontAlgn="b"/>
                      <a:r>
                        <a:rPr lang="es-CL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Capacitación en Oficios </a:t>
                      </a:r>
                      <a:r>
                        <a:rPr lang="es-CL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(FOTRAB)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L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914">
                <a:tc>
                  <a:txBody>
                    <a:bodyPr/>
                    <a:lstStyle/>
                    <a:p>
                      <a:pPr lvl="1" algn="l" fontAlgn="b"/>
                      <a:r>
                        <a:rPr lang="es-CL" sz="18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</a:t>
                      </a:r>
                      <a:r>
                        <a:rPr lang="es-CL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Capaz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L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914">
                <a:tc>
                  <a:txBody>
                    <a:bodyPr/>
                    <a:lstStyle/>
                    <a:p>
                      <a:pPr lvl="1" algn="l" fontAlgn="b"/>
                      <a:r>
                        <a:rPr lang="es-CL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</a:t>
                      </a:r>
                      <a:r>
                        <a:rPr lang="es-CL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Laborales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L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914">
                <a:tc>
                  <a:txBody>
                    <a:bodyPr/>
                    <a:lstStyle/>
                    <a:p>
                      <a:pPr lvl="1" algn="l" fontAlgn="b"/>
                      <a:r>
                        <a:rPr lang="es-CL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 </a:t>
                      </a:r>
                      <a:r>
                        <a:rPr lang="es-CL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el Puesto de Trabajo </a:t>
                      </a:r>
                      <a:r>
                        <a:rPr lang="es-CL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(Aprendices)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L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2359">
                <a:tc>
                  <a:txBody>
                    <a:bodyPr/>
                    <a:lstStyle/>
                    <a:p>
                      <a:pPr lvl="1" algn="ctr" fontAlgn="b"/>
                      <a:r>
                        <a:rPr lang="es-CL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L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120.853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4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561FF-2782-44D2-B46B-1ACF47E9831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34657" y="2564904"/>
            <a:ext cx="4082256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800" b="1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III. EL PROGRAMA +Capaz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0819"/>
            <a:ext cx="3816424" cy="25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>
            <a:spLocks noGrp="1"/>
          </p:cNvSpPr>
          <p:nvPr>
            <p:ph sz="quarter" idx="12"/>
          </p:nvPr>
        </p:nvSpPr>
        <p:spPr>
          <a:xfrm>
            <a:off x="452080" y="568297"/>
            <a:ext cx="8331200" cy="874580"/>
          </a:xfrm>
        </p:spPr>
        <p:txBody>
          <a:bodyPr>
            <a:normAutofit/>
          </a:bodyPr>
          <a:lstStyle/>
          <a:p>
            <a:r>
              <a:rPr lang="es-CL" b="1" dirty="0" smtClean="0"/>
              <a:t>Los compromisos de Gobierno…</a:t>
            </a:r>
            <a:endParaRPr lang="es-CL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14" y="1690325"/>
            <a:ext cx="2290173" cy="4736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89848" y="2420888"/>
            <a:ext cx="77768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Medida 19. Aumentar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la participación laboral femenina en el mercado del </a:t>
            </a:r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trabajo</a:t>
            </a:r>
          </a:p>
          <a:p>
            <a:pPr>
              <a:defRPr/>
            </a:pPr>
            <a:endParaRPr lang="es-CL" sz="500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s-CL" b="1" i="1" dirty="0" smtClean="0">
                <a:solidFill>
                  <a:srgbClr val="FF0000"/>
                </a:solidFill>
              </a:rPr>
              <a:t>Plan </a:t>
            </a:r>
            <a:r>
              <a:rPr lang="es-CL" b="1" i="1" dirty="0">
                <a:solidFill>
                  <a:srgbClr val="FF0000"/>
                </a:solidFill>
              </a:rPr>
              <a:t>de </a:t>
            </a:r>
            <a:r>
              <a:rPr lang="es-CL" b="1" i="1" dirty="0" smtClean="0">
                <a:solidFill>
                  <a:srgbClr val="FF0000"/>
                </a:solidFill>
              </a:rPr>
              <a:t>implementación </a:t>
            </a:r>
            <a:r>
              <a:rPr lang="es-CL" b="1" i="1" dirty="0">
                <a:solidFill>
                  <a:srgbClr val="FF0000"/>
                </a:solidFill>
              </a:rPr>
              <a:t>de un nuevo programa de </a:t>
            </a:r>
            <a:r>
              <a:rPr lang="es-CL" b="1" i="1" dirty="0" smtClean="0">
                <a:solidFill>
                  <a:srgbClr val="FF0000"/>
                </a:solidFill>
              </a:rPr>
              <a:t>Formación </a:t>
            </a:r>
            <a:r>
              <a:rPr lang="es-CL" b="1" i="1" dirty="0">
                <a:solidFill>
                  <a:srgbClr val="FF0000"/>
                </a:solidFill>
              </a:rPr>
              <a:t>y Capacitación Laboral, que beneficiará a 300.000 mujeres </a:t>
            </a:r>
            <a:r>
              <a:rPr lang="es-CL" b="1" i="1" dirty="0" smtClean="0">
                <a:solidFill>
                  <a:srgbClr val="FF0000"/>
                </a:solidFill>
              </a:rPr>
              <a:t>…</a:t>
            </a:r>
            <a:endParaRPr lang="es-CL" b="1" i="1" dirty="0">
              <a:solidFill>
                <a:srgbClr val="FF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70190" y="1376772"/>
            <a:ext cx="5894980" cy="900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1732522" y="1340768"/>
            <a:ext cx="5791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La capacitación como herramienta para incrementar la participación laboral de mujeres y jóvenes vulnerables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3717032"/>
            <a:ext cx="792088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Medida 20. Ingreso al mundo laboral de jóvenes y personas en situación de discapacidad</a:t>
            </a:r>
          </a:p>
          <a:p>
            <a:pPr>
              <a:defRPr/>
            </a:pPr>
            <a:endParaRPr lang="es-CL" sz="500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s-CL" b="1" i="1" dirty="0" smtClean="0">
                <a:solidFill>
                  <a:srgbClr val="FF0000"/>
                </a:solidFill>
              </a:rPr>
              <a:t>Plan </a:t>
            </a:r>
            <a:r>
              <a:rPr lang="es-CL" b="1" i="1" dirty="0">
                <a:solidFill>
                  <a:srgbClr val="FF0000"/>
                </a:solidFill>
              </a:rPr>
              <a:t>de Capacitación de Inserción Laboral y Educacional que beneficiará a 150.000 jóvenes, incluyendo especialmente a jóvenes en </a:t>
            </a:r>
            <a:r>
              <a:rPr lang="es-CL" b="1" i="1" dirty="0" smtClean="0">
                <a:solidFill>
                  <a:srgbClr val="FF0000"/>
                </a:solidFill>
              </a:rPr>
              <a:t>situación </a:t>
            </a:r>
            <a:r>
              <a:rPr lang="es-CL" b="1" i="1" dirty="0">
                <a:solidFill>
                  <a:srgbClr val="FF0000"/>
                </a:solidFill>
              </a:rPr>
              <a:t>de discapacidad.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47936" y="537321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400" b="1" i="1" dirty="0" smtClean="0">
                <a:solidFill>
                  <a:srgbClr val="FF0000"/>
                </a:solidFill>
              </a:rPr>
              <a:t>Hoy componente central de la agenda laboral, como herramienta para mejorar las oportunidades de empleo para jóvenes y mujeres.</a:t>
            </a:r>
            <a:endParaRPr lang="es-CL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>
            <a:spLocks noGrp="1"/>
          </p:cNvSpPr>
          <p:nvPr>
            <p:ph sz="quarter" idx="12"/>
          </p:nvPr>
        </p:nvSpPr>
        <p:spPr>
          <a:xfrm>
            <a:off x="395536" y="620688"/>
            <a:ext cx="8352928" cy="874580"/>
          </a:xfrm>
        </p:spPr>
        <p:txBody>
          <a:bodyPr>
            <a:norm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Diseño de Entradas y Componentes</a:t>
            </a:r>
            <a:endParaRPr lang="es-CL" sz="2000" b="1" dirty="0">
              <a:solidFill>
                <a:srgbClr val="C00000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963"/>
            <a:ext cx="8208912" cy="475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1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164513" cy="1143000"/>
          </a:xfrm>
        </p:spPr>
        <p:txBody>
          <a:bodyPr/>
          <a:lstStyle/>
          <a:p>
            <a:r>
              <a:rPr lang="es-CL" b="1" i="1" dirty="0" smtClean="0"/>
              <a:t>Poniendo el caso de Chile en el contexto nacional y continental…</a:t>
            </a:r>
            <a:endParaRPr lang="es-CL" b="1" i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Unidad de Estudios 18 de Marzo 2011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85B35A-A598-4032-A175-4145AFCF5F4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8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6" y="1138734"/>
            <a:ext cx="8278813" cy="5376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17748018"/>
              </p:ext>
            </p:extLst>
          </p:nvPr>
        </p:nvGraphicFramePr>
        <p:xfrm>
          <a:off x="47427" y="1261775"/>
          <a:ext cx="6671577" cy="514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Marcador de contenido"/>
          <p:cNvSpPr>
            <a:spLocks noGrp="1"/>
          </p:cNvSpPr>
          <p:nvPr>
            <p:ph sz="quarter" idx="12"/>
          </p:nvPr>
        </p:nvSpPr>
        <p:spPr>
          <a:xfrm>
            <a:off x="323528" y="548680"/>
            <a:ext cx="9144000" cy="747580"/>
          </a:xfrm>
        </p:spPr>
        <p:txBody>
          <a:bodyPr>
            <a:normAutofit/>
          </a:bodyPr>
          <a:lstStyle/>
          <a:p>
            <a:r>
              <a:rPr lang="es-CL" sz="2800" b="1" dirty="0">
                <a:solidFill>
                  <a:srgbClr val="C00000"/>
                </a:solidFill>
                <a:latin typeface="+mn-lt"/>
                <a:cs typeface="Verdana"/>
              </a:rPr>
              <a:t>Coberturas </a:t>
            </a:r>
            <a:r>
              <a:rPr lang="es-CL" sz="2800" b="1" dirty="0" smtClean="0">
                <a:solidFill>
                  <a:srgbClr val="C00000"/>
                </a:solidFill>
                <a:latin typeface="+mn-lt"/>
                <a:cs typeface="Verdana"/>
              </a:rPr>
              <a:t>del Programa </a:t>
            </a:r>
            <a:endParaRPr lang="es-CL" sz="2800" b="1" dirty="0">
              <a:solidFill>
                <a:srgbClr val="C00000"/>
              </a:solidFill>
              <a:latin typeface="+mn-lt"/>
              <a:cs typeface="Verdana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27721"/>
              </p:ext>
            </p:extLst>
          </p:nvPr>
        </p:nvGraphicFramePr>
        <p:xfrm>
          <a:off x="4837417" y="1261775"/>
          <a:ext cx="4176465" cy="36880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86661"/>
                <a:gridCol w="1644902"/>
                <a:gridCol w="1644902"/>
              </a:tblGrid>
              <a:tr h="299638">
                <a:tc gridSpan="3"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PÚBLICO OBJETIVO</a:t>
                      </a:r>
                      <a:endParaRPr lang="es-CL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kern="12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L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JOVENES</a:t>
                      </a:r>
                      <a:endParaRPr lang="es-CL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s-CL" sz="1400" kern="1200" dirty="0" smtClean="0">
                          <a:latin typeface="+mn-lt"/>
                        </a:rPr>
                        <a:t>18</a:t>
                      </a:r>
                      <a:r>
                        <a:rPr lang="es-CL" sz="1400" kern="1200" baseline="0" dirty="0" smtClean="0">
                          <a:latin typeface="+mn-lt"/>
                        </a:rPr>
                        <a:t> </a:t>
                      </a:r>
                      <a:r>
                        <a:rPr lang="es-CL" sz="1400" kern="1200" dirty="0" smtClean="0">
                          <a:latin typeface="+mn-lt"/>
                        </a:rPr>
                        <a:t>a 29 años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s-CL" sz="1400" kern="1200" dirty="0" smtClean="0">
                          <a:latin typeface="+mn-lt"/>
                        </a:rPr>
                        <a:t>Que no estudian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latin typeface="+mn-lt"/>
                        </a:rPr>
                        <a:t>Jóvenes 16 a 17 años con responsabilidad parental</a:t>
                      </a:r>
                      <a:endParaRPr lang="es-CL" sz="1400" kern="1200" dirty="0" smtClean="0"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s-E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 más vulnerable de la población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según el instrumento de focalización vigente.</a:t>
                      </a:r>
                      <a:endParaRPr lang="es-CL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Nula o escasa participación laboral,  con </a:t>
                      </a:r>
                      <a:r>
                        <a:rPr lang="es-E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densidad de cotizaciones igual o menor al 50% en los últimos 12 meses.</a:t>
                      </a:r>
                      <a:endParaRPr lang="es-CL" sz="14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kern="1200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JOVENES CON DISCAPACIDAD</a:t>
                      </a:r>
                      <a:endParaRPr lang="es-CL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s-CL" sz="1400" kern="1200" dirty="0" smtClean="0">
                          <a:latin typeface="+mn-lt"/>
                        </a:rPr>
                        <a:t>18 a 40 años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s-CL" sz="1400" kern="1200" dirty="0" smtClean="0">
                          <a:latin typeface="+mn-lt"/>
                        </a:rPr>
                        <a:t>Que no estudian </a:t>
                      </a:r>
                      <a:endParaRPr lang="es-C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algn="l" defTabSz="914400" rtl="0" eaLnBrk="1" latinLnBrk="0" hangingPunct="1"/>
                      <a:endParaRPr lang="es-C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2657">
                <a:tc>
                  <a:txBody>
                    <a:bodyPr/>
                    <a:lstStyle/>
                    <a:p>
                      <a:r>
                        <a:rPr lang="es-CL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MUJERES</a:t>
                      </a:r>
                      <a:endParaRPr lang="es-CL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400" kern="1200" dirty="0" smtClean="0">
                          <a:latin typeface="+mn-lt"/>
                        </a:rPr>
                        <a:t>30 a 64 años </a:t>
                      </a:r>
                    </a:p>
                    <a:p>
                      <a:pPr lvl="0"/>
                      <a:r>
                        <a:rPr lang="es-CL" sz="1400" kern="1200" dirty="0" smtClean="0">
                          <a:latin typeface="+mn-lt"/>
                        </a:rPr>
                        <a:t>Quintiles I, II y III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/>
                      <a:endParaRPr lang="es-CL" sz="1400" kern="12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941188" y="5295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  <a:latin typeface="+mn-lt"/>
              </a:rPr>
              <a:t>2014 -2018</a:t>
            </a:r>
            <a:endParaRPr lang="es-CL" sz="2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1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6" y="1138734"/>
            <a:ext cx="8278813" cy="5376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Marcador de contenido"/>
          <p:cNvSpPr>
            <a:spLocks noGrp="1"/>
          </p:cNvSpPr>
          <p:nvPr>
            <p:ph sz="quarter" idx="12"/>
          </p:nvPr>
        </p:nvSpPr>
        <p:spPr>
          <a:xfrm>
            <a:off x="323528" y="548680"/>
            <a:ext cx="9144000" cy="747580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  <a:latin typeface="+mn-lt"/>
                <a:cs typeface="Verdana"/>
              </a:rPr>
              <a:t>Coberturas Anuales del Programa</a:t>
            </a:r>
            <a:endParaRPr lang="es-CL" sz="2800" b="1" dirty="0">
              <a:solidFill>
                <a:srgbClr val="C00000"/>
              </a:solidFill>
              <a:latin typeface="+mn-lt"/>
              <a:cs typeface="Verdana"/>
            </a:endParaRPr>
          </a:p>
        </p:txBody>
      </p:sp>
      <p:pic>
        <p:nvPicPr>
          <p:cNvPr id="11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29701"/>
            <a:ext cx="5904656" cy="2286421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62145"/>
              </p:ext>
            </p:extLst>
          </p:nvPr>
        </p:nvGraphicFramePr>
        <p:xfrm>
          <a:off x="1379984" y="4077072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080"/>
                <a:gridCol w="232792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Año</a:t>
                      </a:r>
                      <a:r>
                        <a:rPr lang="es-CL" baseline="0" dirty="0" smtClean="0"/>
                        <a:t> 2014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Cobertura</a:t>
                      </a:r>
                      <a:r>
                        <a:rPr lang="es-CL" baseline="0" dirty="0" smtClean="0"/>
                        <a:t> Inicial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Piloto + </a:t>
                      </a:r>
                      <a:r>
                        <a:rPr lang="es-CL" baseline="0" dirty="0" smtClean="0"/>
                        <a:t>Capaz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3.000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Otros</a:t>
                      </a:r>
                      <a:r>
                        <a:rPr lang="es-CL" baseline="0" dirty="0" smtClean="0"/>
                        <a:t> Programas SENCE con estándar y focalización de + capaz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27.000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Total</a:t>
                      </a:r>
                      <a:r>
                        <a:rPr lang="es-CL" baseline="0" dirty="0" smtClean="0"/>
                        <a:t>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30.000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561FF-2782-44D2-B46B-1ACF47E9831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34657" y="2564904"/>
            <a:ext cx="4082256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800" b="1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IV. +CAPAZ 2014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56" y="2708920"/>
            <a:ext cx="3130480" cy="20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561FF-2782-44D2-B46B-1ACF47E9831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dirty="0" smtClean="0">
                <a:latin typeface="Agency FB" panose="020B0503020202020204" pitchFamily="34" charset="0"/>
              </a:rPr>
              <a:t>+CAPAZ 2014 – LOCALIZACION PILOTO JOVENES / MUJERES</a:t>
            </a:r>
            <a:endParaRPr lang="es-CL" dirty="0">
              <a:latin typeface="Agency FB" panose="020B0503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474970"/>
              </p:ext>
            </p:extLst>
          </p:nvPr>
        </p:nvGraphicFramePr>
        <p:xfrm>
          <a:off x="685156" y="908720"/>
          <a:ext cx="6479132" cy="550316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58077"/>
                <a:gridCol w="4421055"/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REGIÓN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COMUNAS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III.</a:t>
                      </a:r>
                      <a:r>
                        <a:rPr lang="es-CL" sz="1400" baseline="0" dirty="0" smtClean="0">
                          <a:effectLst/>
                        </a:rPr>
                        <a:t> </a:t>
                      </a:r>
                      <a:r>
                        <a:rPr lang="es-CL" sz="1400" dirty="0" smtClean="0">
                          <a:effectLst/>
                        </a:rPr>
                        <a:t>Atacama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Copiapó, </a:t>
                      </a:r>
                      <a:r>
                        <a:rPr lang="es-CL" sz="1400" dirty="0" smtClean="0">
                          <a:effectLst/>
                        </a:rPr>
                        <a:t>Vallenar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XIII. Metropolitana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El Monte, Lo Prado, San Joaquín, Padre Hurtado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Pedro Aguirre Cerda, Peñaflor, Quilicura,  Santiago, El Bosque, La Granja, Peñalolén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V. Valparaíso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San Antonio, San Felipe, Los Andes, </a:t>
                      </a:r>
                      <a:r>
                        <a:rPr lang="es-CL" sz="1400" dirty="0" smtClean="0">
                          <a:effectLst/>
                        </a:rPr>
                        <a:t>Quillota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VI. O’Higgins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Coltauco, </a:t>
                      </a:r>
                      <a:r>
                        <a:rPr lang="es-CL" sz="1400" dirty="0" smtClean="0">
                          <a:effectLst/>
                        </a:rPr>
                        <a:t>Rengo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VII. Maule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Curicó, Linares, </a:t>
                      </a:r>
                      <a:r>
                        <a:rPr lang="es-CL" sz="1400" dirty="0" smtClean="0">
                          <a:effectLst/>
                        </a:rPr>
                        <a:t>Talca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VIII. </a:t>
                      </a:r>
                      <a:r>
                        <a:rPr lang="es-CL" sz="1400" dirty="0" err="1" smtClean="0">
                          <a:effectLst/>
                        </a:rPr>
                        <a:t>Bío-Bío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Cañete, Los Ángeles, Talcahuano, San </a:t>
                      </a:r>
                      <a:r>
                        <a:rPr lang="es-CL" sz="1400" dirty="0" smtClean="0">
                          <a:effectLst/>
                        </a:rPr>
                        <a:t>Carlos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X. Los </a:t>
                      </a:r>
                      <a:r>
                        <a:rPr lang="es-CL" sz="1400" dirty="0">
                          <a:effectLst/>
                        </a:rPr>
                        <a:t>Lagos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Osorno, Puerto Montt, </a:t>
                      </a:r>
                      <a:r>
                        <a:rPr lang="es-CL" sz="1400" dirty="0" err="1" smtClean="0">
                          <a:effectLst/>
                        </a:rPr>
                        <a:t>Purranque</a:t>
                      </a:r>
                      <a:endParaRPr lang="es-CL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C:\Users\Antonio Ortiz\Pictures\Sectores\chiletrans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5" y="1069750"/>
            <a:ext cx="1107571" cy="529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4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>
            <a:spLocks noGrp="1"/>
          </p:cNvSpPr>
          <p:nvPr>
            <p:ph sz="quarter" idx="12"/>
          </p:nvPr>
        </p:nvSpPr>
        <p:spPr>
          <a:xfrm>
            <a:off x="395536" y="620688"/>
            <a:ext cx="8352928" cy="874580"/>
          </a:xfrm>
        </p:spPr>
        <p:txBody>
          <a:bodyPr/>
          <a:lstStyle/>
          <a:p>
            <a:r>
              <a:rPr lang="es-CL" b="1" dirty="0" smtClean="0">
                <a:solidFill>
                  <a:srgbClr val="C00000"/>
                </a:solidFill>
              </a:rPr>
              <a:t>Focalización Pilotos +Capaz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5" y="1479338"/>
            <a:ext cx="83529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84%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beneficiarios/as corresponden a </a:t>
            </a:r>
            <a:r>
              <a:rPr lang="es-C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mujeres.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CL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P</a:t>
            </a:r>
            <a:r>
              <a:rPr lang="es-C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romedio 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de </a:t>
            </a:r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edad 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de </a:t>
            </a:r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33 </a:t>
            </a:r>
            <a:r>
              <a:rPr lang="es-C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años.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CL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C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Las y los </a:t>
            </a:r>
            <a:r>
              <a:rPr lang="es-C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jóvenes, 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que </a:t>
            </a:r>
            <a:endParaRPr lang="es-C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representan 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el </a:t>
            </a:r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45</a:t>
            </a:r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%</a:t>
            </a: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de los </a:t>
            </a:r>
            <a:endParaRPr lang="es-ES_tradn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beneficiarios/as,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se </a:t>
            </a:r>
            <a:endParaRPr lang="es-ES_tradn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distribuyen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mayoritariamente </a:t>
            </a: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en</a:t>
            </a:r>
          </a:p>
          <a:p>
            <a:pPr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favor de las mujeres d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onde </a:t>
            </a:r>
            <a:endParaRPr lang="es-ES_tradn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de cada 10 jóvenes 7 son </a:t>
            </a:r>
          </a:p>
          <a:p>
            <a:pPr>
              <a:spcAft>
                <a:spcPts val="0"/>
              </a:spcAft>
              <a:defRPr/>
            </a:pP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mujeres.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_tradnl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_tradnl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Del total de </a:t>
            </a: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participantes,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un </a:t>
            </a: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16%</a:t>
            </a: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corresponde a jóvenes que poseen algún tipo de </a:t>
            </a:r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discapacidad.</a:t>
            </a:r>
            <a:endParaRPr lang="es-CL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_tradn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07" y="1844824"/>
            <a:ext cx="4597329" cy="27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>
            <a:spLocks noGrp="1"/>
          </p:cNvSpPr>
          <p:nvPr>
            <p:ph sz="quarter" idx="12"/>
          </p:nvPr>
        </p:nvSpPr>
        <p:spPr>
          <a:xfrm>
            <a:off x="395536" y="620688"/>
            <a:ext cx="8352928" cy="874580"/>
          </a:xfrm>
        </p:spPr>
        <p:txBody>
          <a:bodyPr/>
          <a:lstStyle/>
          <a:p>
            <a:r>
              <a:rPr lang="es-CL" b="1" dirty="0" smtClean="0">
                <a:solidFill>
                  <a:srgbClr val="C00000"/>
                </a:solidFill>
              </a:rPr>
              <a:t>Focalización Pilotos +Capaz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5" y="1479338"/>
            <a:ext cx="83529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_tradn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La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focalización de </a:t>
            </a: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vulnerabilidad</a:t>
            </a:r>
          </a:p>
          <a:p>
            <a:pPr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muestra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que el </a:t>
            </a: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73%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de los </a:t>
            </a:r>
            <a:endParaRPr lang="es-ES_tradn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beneficiarios/as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pertenecen al </a:t>
            </a:r>
            <a:endParaRPr lang="es-ES_tradn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quintil I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en este segmento </a:t>
            </a:r>
          </a:p>
          <a:p>
            <a:pPr>
              <a:spcAft>
                <a:spcPts val="0"/>
              </a:spcAft>
              <a:defRPr/>
            </a:pP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de cada 10 participantes 6 son de </a:t>
            </a:r>
          </a:p>
          <a:p>
            <a:pPr>
              <a:spcAft>
                <a:spcPts val="0"/>
              </a:spcAft>
              <a:defRPr/>
            </a:pP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extrema pobreza.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_tradnl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Finalmente, desde el punto de </a:t>
            </a:r>
          </a:p>
          <a:p>
            <a:pPr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vista del empleo,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un </a:t>
            </a:r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80%</a:t>
            </a: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de los </a:t>
            </a:r>
            <a:endParaRPr lang="es-ES_tradn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beneficiarios/as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declara </a:t>
            </a: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encontrarse </a:t>
            </a:r>
          </a:p>
          <a:p>
            <a:pPr>
              <a:spcAft>
                <a:spcPts val="0"/>
              </a:spcAft>
              <a:defRPr/>
            </a:pPr>
            <a:r>
              <a:rPr lang="es-ES_tradn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inactivo </a:t>
            </a:r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o desempleado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al momento </a:t>
            </a:r>
            <a:endParaRPr lang="es-ES_tradn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 </a:t>
            </a:r>
            <a:r>
              <a:rPr lang="es-ES_tradnl" dirty="0">
                <a:solidFill>
                  <a:schemeClr val="tx2"/>
                </a:solidFill>
                <a:latin typeface="Century Gothic" panose="020B0502020202020204" pitchFamily="34" charset="0"/>
              </a:rPr>
              <a:t>la postulación al </a:t>
            </a:r>
            <a:r>
              <a:rPr lang="es-ES_tradn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curso.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_tradnl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67" y="1450061"/>
            <a:ext cx="348613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>
            <a:spLocks noGrp="1"/>
          </p:cNvSpPr>
          <p:nvPr>
            <p:ph sz="quarter" idx="12"/>
          </p:nvPr>
        </p:nvSpPr>
        <p:spPr>
          <a:xfrm>
            <a:off x="395536" y="620688"/>
            <a:ext cx="8352928" cy="874580"/>
          </a:xfrm>
        </p:spPr>
        <p:txBody>
          <a:bodyPr/>
          <a:lstStyle/>
          <a:p>
            <a:r>
              <a:rPr lang="es-CL" b="1" dirty="0" smtClean="0">
                <a:solidFill>
                  <a:srgbClr val="C00000"/>
                </a:solidFill>
              </a:rPr>
              <a:t>Alto interés y baja deserción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5" y="1479338"/>
            <a:ext cx="8352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Los resultados parciales del Piloto +Capaz muestran que existe un </a:t>
            </a:r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alto interés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 de las personas por capacitarse.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CL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En el caso del primer piloto, los </a:t>
            </a:r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postulantes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 superaron por </a:t>
            </a:r>
            <a:r>
              <a:rPr lang="es-C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 veces y media 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el número de cupos </a:t>
            </a:r>
            <a:r>
              <a:rPr lang="es-C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ofrecidos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, cifra similar al piloto 2 en </a:t>
            </a:r>
            <a:r>
              <a:rPr lang="es-C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que esta se empina a </a:t>
            </a:r>
            <a:r>
              <a:rPr lang="es-CL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2,7 </a:t>
            </a:r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veces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CL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Por su parte, ha habido tasas de deserción menores a otros Programas de SENCE, destacando que para los cursos que ya han </a:t>
            </a:r>
            <a:r>
              <a:rPr lang="es-C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finalizado, 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la </a:t>
            </a:r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deserción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 ha alcanzado sólo el </a:t>
            </a:r>
            <a:r>
              <a:rPr lang="es-CL" b="1" dirty="0">
                <a:solidFill>
                  <a:srgbClr val="C00000"/>
                </a:solidFill>
                <a:latin typeface="Century Gothic" panose="020B0502020202020204" pitchFamily="34" charset="0"/>
              </a:rPr>
              <a:t>13%</a:t>
            </a:r>
            <a:r>
              <a:rPr lang="es-CL" dirty="0">
                <a:solidFill>
                  <a:schemeClr val="tx2"/>
                </a:solidFill>
                <a:latin typeface="Century Gothic" panose="020B0502020202020204" pitchFamily="34" charset="0"/>
              </a:rPr>
              <a:t>. </a:t>
            </a:r>
            <a:endParaRPr lang="es-C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s-CL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s-CL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561FF-2782-44D2-B46B-1ACF47E9831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34657" y="2564904"/>
            <a:ext cx="4082256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800" b="1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V. ESTADO DE AVANCE </a:t>
            </a:r>
          </a:p>
          <a:p>
            <a:r>
              <a:rPr lang="es-CL" sz="2800" b="1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+CAPAZ 2015</a:t>
            </a:r>
            <a:endParaRPr lang="es-CL" sz="2800" b="1" dirty="0">
              <a:latin typeface="Agency FB" panose="020B0503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3" y="2636912"/>
            <a:ext cx="3707904" cy="24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>
            <a:spLocks noGrp="1"/>
          </p:cNvSpPr>
          <p:nvPr>
            <p:ph sz="quarter" idx="12"/>
          </p:nvPr>
        </p:nvSpPr>
        <p:spPr>
          <a:xfrm>
            <a:off x="395536" y="620688"/>
            <a:ext cx="8352928" cy="874580"/>
          </a:xfrm>
        </p:spPr>
        <p:txBody>
          <a:bodyPr/>
          <a:lstStyle/>
          <a:p>
            <a:r>
              <a:rPr lang="es-CL" b="1" dirty="0" smtClean="0">
                <a:solidFill>
                  <a:srgbClr val="C00000"/>
                </a:solidFill>
              </a:rPr>
              <a:t>Características del Programa 2015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5" y="1274343"/>
            <a:ext cx="83529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_tradn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75 mil personas capacitadas en </a:t>
            </a:r>
            <a:r>
              <a:rPr lang="es-ES_tradnl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oficios </a:t>
            </a: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con </a:t>
            </a:r>
            <a:r>
              <a:rPr lang="es-ES_trad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una </a:t>
            </a: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duración </a:t>
            </a:r>
            <a:r>
              <a:rPr lang="es-ES_trad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entre 180 y 300 </a:t>
            </a: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horas.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_tradnl" sz="16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 lo menos </a:t>
            </a:r>
            <a:r>
              <a:rPr lang="es-ES_tradn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3.000 personas en situación en discapacidad </a:t>
            </a: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participarán en el Programa, mediante acciones de inclusión a la oferta regular y el desarrollo de una línea especializada.</a:t>
            </a:r>
            <a:endParaRPr lang="es-ES_trad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s-ES_trad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C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Al menos 15 </a:t>
            </a:r>
            <a:r>
              <a:rPr lang="es-C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mil mujeres recibirán capacitación y asistencia técnica para desarrollar un </a:t>
            </a:r>
            <a:r>
              <a:rPr lang="es-C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emprendimiento.</a:t>
            </a:r>
          </a:p>
          <a:p>
            <a:pPr>
              <a:spcAft>
                <a:spcPts val="0"/>
              </a:spcAft>
              <a:defRPr/>
            </a:pPr>
            <a:endParaRPr lang="es-CL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_tradn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Intermediación laboral</a:t>
            </a:r>
            <a:r>
              <a:rPr lang="es-ES_tradnl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para </a:t>
            </a:r>
            <a:r>
              <a:rPr lang="es-ES_trad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los beneficiarios del </a:t>
            </a: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programa (ejecutadas por organismos capacitadores o por </a:t>
            </a:r>
            <a:r>
              <a:rPr lang="es-ES_tradnl" sz="16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OMILs</a:t>
            </a: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con incentivos contra resultados). Se espera colocar a lo menos el 50% de las personas capacitadas.</a:t>
            </a:r>
            <a:endParaRPr lang="es-ES_trad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CL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C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Becas de Continuidad </a:t>
            </a:r>
            <a:r>
              <a:rPr lang="es-CL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 </a:t>
            </a:r>
            <a:r>
              <a:rPr lang="es-C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Estudios</a:t>
            </a:r>
            <a:r>
              <a:rPr lang="es-C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para  </a:t>
            </a:r>
            <a:r>
              <a:rPr lang="es-C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jóvenes y mujeres </a:t>
            </a:r>
            <a:r>
              <a:rPr lang="es-C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que podrán </a:t>
            </a:r>
            <a:r>
              <a:rPr lang="es-C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continuar estudiando en instituciones de educación </a:t>
            </a:r>
            <a:r>
              <a:rPr lang="es-C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superior.</a:t>
            </a:r>
            <a:endParaRPr lang="es-CL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C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C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Nivelación </a:t>
            </a:r>
            <a:r>
              <a:rPr lang="es-CL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Escolar </a:t>
            </a:r>
            <a:r>
              <a:rPr lang="es-C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para aquellos que deseen terminar con su educación </a:t>
            </a:r>
            <a:r>
              <a:rPr lang="es-C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media. </a:t>
            </a:r>
          </a:p>
          <a:p>
            <a:pPr>
              <a:spcAft>
                <a:spcPts val="0"/>
              </a:spcAft>
              <a:defRPr/>
            </a:pPr>
            <a:endParaRPr lang="es-CL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C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Certificación </a:t>
            </a:r>
            <a:r>
              <a:rPr lang="es-CL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 </a:t>
            </a:r>
            <a:r>
              <a:rPr lang="es-C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Competencias </a:t>
            </a:r>
            <a:r>
              <a:rPr lang="es-C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para quienes se </a:t>
            </a:r>
            <a:r>
              <a:rPr lang="es-C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inserten </a:t>
            </a:r>
            <a:endParaRPr lang="es-CL" sz="16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C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s-C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   laboralmente, a </a:t>
            </a:r>
            <a:r>
              <a:rPr lang="es-C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través de </a:t>
            </a:r>
            <a:r>
              <a:rPr lang="es-CL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Chile Valora</a:t>
            </a:r>
            <a:r>
              <a:rPr lang="es-C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7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>
            <a:spLocks noGrp="1"/>
          </p:cNvSpPr>
          <p:nvPr>
            <p:ph sz="quarter" idx="12"/>
          </p:nvPr>
        </p:nvSpPr>
        <p:spPr>
          <a:xfrm>
            <a:off x="395536" y="620688"/>
            <a:ext cx="8352928" cy="874580"/>
          </a:xfrm>
        </p:spPr>
        <p:txBody>
          <a:bodyPr>
            <a:norm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Características del Programa: Beneficios</a:t>
            </a:r>
            <a:endParaRPr lang="es-CL" sz="2000" b="1" dirty="0">
              <a:solidFill>
                <a:srgbClr val="C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3" y="1290274"/>
            <a:ext cx="8352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_tradn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Subsidio de Alimentación y/o Movilización </a:t>
            </a: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para beneficiarios, por asistencia diaria a los cursos (3 mil pesos / 5 mil pesos, en casos de personas en situación de discapacidad); pagadero a semana vencida</a:t>
            </a:r>
            <a:endParaRPr lang="es-ES_trad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CL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28" y="5402852"/>
            <a:ext cx="6667500" cy="11906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395534" y="2420888"/>
            <a:ext cx="835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_tradn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Servicio de cuidado infantil </a:t>
            </a: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 acuerdo al </a:t>
            </a:r>
            <a:r>
              <a:rPr lang="es-ES_trad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estándar </a:t>
            </a: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FOSIS-UNICEF, y plan operativo definido por SENCE, el que proporcionado por el proveedor para aquellos participantes que lo requieran:</a:t>
            </a:r>
            <a:endParaRPr lang="es-CL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78413" y="3429000"/>
            <a:ext cx="8352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Para menores de 0 a 2 años: Transferencia monetaria al o la participante.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Menores mayores de 2 y hasta 6 años:  Contratación de un servicio de cuidado especializado para grupo de menores con un máximo de 10 niños/as por persona a cargo.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4725144"/>
            <a:ext cx="828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Seguro contra accidentes personales </a:t>
            </a:r>
            <a:r>
              <a:rPr lang="es-ES_trad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para</a:t>
            </a:r>
            <a:r>
              <a:rPr lang="es-ES_tradn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alumnos(as) y menores bajo cuidado </a:t>
            </a:r>
            <a:r>
              <a:rPr lang="es-ES_tradnl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infantil.</a:t>
            </a:r>
            <a:endParaRPr lang="es-C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smtClean="0"/>
              <a:t>Algunas ideas destacadas del debate de ayer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196751"/>
            <a:ext cx="8177213" cy="4807173"/>
          </a:xfrm>
        </p:spPr>
        <p:txBody>
          <a:bodyPr/>
          <a:lstStyle/>
          <a:p>
            <a:r>
              <a:rPr lang="es-CL" dirty="0"/>
              <a:t>P</a:t>
            </a:r>
            <a:r>
              <a:rPr lang="es-CL" dirty="0" smtClean="0"/>
              <a:t>lan Quinquenal de Desarrollo 2014-2019 El Salvador: hacia un país productivo, educado y seguro</a:t>
            </a:r>
          </a:p>
          <a:p>
            <a:r>
              <a:rPr lang="es-CL" dirty="0" smtClean="0"/>
              <a:t>Desarrollar competencias, capacidades y destrezas para la</a:t>
            </a:r>
            <a:r>
              <a:rPr lang="es-CL" b="1" dirty="0" smtClean="0"/>
              <a:t> empleabilidad </a:t>
            </a:r>
            <a:r>
              <a:rPr lang="es-CL" dirty="0" smtClean="0"/>
              <a:t>(en empleos dependientes, por cuenta propia y emprendimientos)</a:t>
            </a:r>
          </a:p>
          <a:p>
            <a:r>
              <a:rPr lang="es-CL" dirty="0"/>
              <a:t>Importancia de tener en cuenta </a:t>
            </a:r>
            <a:r>
              <a:rPr lang="es-CL" b="1" dirty="0"/>
              <a:t>diferencias territoriales</a:t>
            </a:r>
          </a:p>
          <a:p>
            <a:r>
              <a:rPr lang="es-CL" dirty="0"/>
              <a:t>Un sistema nacional de empleo y empleabilidad con articulaciones y </a:t>
            </a:r>
            <a:r>
              <a:rPr lang="es-CL" b="1" dirty="0"/>
              <a:t>trabajo conjunto intersectorial</a:t>
            </a:r>
          </a:p>
          <a:p>
            <a:r>
              <a:rPr lang="es-CL" dirty="0"/>
              <a:t>Rol y presencia de la </a:t>
            </a:r>
            <a:r>
              <a:rPr lang="es-CL" b="1" dirty="0"/>
              <a:t>empresa privada</a:t>
            </a:r>
          </a:p>
          <a:p>
            <a:r>
              <a:rPr lang="es-CL" b="1" dirty="0"/>
              <a:t>Certificación de competencias</a:t>
            </a:r>
            <a:r>
              <a:rPr lang="es-CL" dirty="0"/>
              <a:t> laborales y dispositivos de </a:t>
            </a:r>
            <a:r>
              <a:rPr lang="es-CL" b="1" dirty="0"/>
              <a:t>análisis del mercado laboral</a:t>
            </a:r>
          </a:p>
          <a:p>
            <a:r>
              <a:rPr lang="es-CL" b="1" dirty="0" smtClean="0"/>
              <a:t>Elevar el nivel educativo </a:t>
            </a:r>
            <a:r>
              <a:rPr lang="es-CL" dirty="0" smtClean="0"/>
              <a:t>de la población</a:t>
            </a:r>
          </a:p>
          <a:p>
            <a:r>
              <a:rPr lang="es-CL" dirty="0" smtClean="0"/>
              <a:t>Pensar la estrategia de desarrollo más allá de la escala nacional, </a:t>
            </a:r>
            <a:r>
              <a:rPr lang="es-CL" b="1" dirty="0" smtClean="0"/>
              <a:t>pensar regionalmente</a:t>
            </a:r>
          </a:p>
          <a:p>
            <a:r>
              <a:rPr lang="es-CL" dirty="0" smtClean="0"/>
              <a:t>Inclusión juvenil como política de </a:t>
            </a:r>
            <a:r>
              <a:rPr lang="es-CL" b="1" dirty="0" smtClean="0"/>
              <a:t>desarrollo de ciudadanía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Unidad de Estudios 18 de Marzo 2011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85B35A-A598-4032-A175-4145AFCF5F4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81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contenido"/>
          <p:cNvSpPr>
            <a:spLocks noGrp="1"/>
          </p:cNvSpPr>
          <p:nvPr>
            <p:ph sz="quarter" idx="13"/>
          </p:nvPr>
        </p:nvSpPr>
        <p:spPr>
          <a:xfrm>
            <a:off x="395288" y="549275"/>
            <a:ext cx="8331200" cy="509588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Estimación coberturas regionales 2015</a:t>
            </a:r>
            <a:endParaRPr lang="es-CL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endParaRPr lang="es-CL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6554"/>
              </p:ext>
            </p:extLst>
          </p:nvPr>
        </p:nvGraphicFramePr>
        <p:xfrm>
          <a:off x="1619672" y="1542189"/>
          <a:ext cx="4205999" cy="46634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3677"/>
                <a:gridCol w="1692322"/>
              </a:tblGrid>
              <a:tr h="211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Región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Cupos </a:t>
                      </a:r>
                      <a:r>
                        <a:rPr lang="es-CL" sz="1800" dirty="0" smtClean="0">
                          <a:effectLst/>
                        </a:rPr>
                        <a:t>2015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Arica y Parinacota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980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Tarapacá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1.220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Antofagasta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1.920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Atacama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1.360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Coquimbo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3.630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Valparaíso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7.630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Metropolitana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25.200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O'Higgins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4.970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Maule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6.170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 err="1">
                          <a:effectLst/>
                        </a:rPr>
                        <a:t>Bio-Bio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9.510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Araucanía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5.080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Los Ríos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2.090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Los Lagos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4.150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Aysén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550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Magallanes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540</a:t>
                      </a:r>
                      <a:endParaRPr lang="es-C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TOTAL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75.000</a:t>
                      </a: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3" name="Picture 2" descr="C:\Users\Antonio Ortiz\Pictures\Sectores\chiletrans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3" y="1271860"/>
            <a:ext cx="1107571" cy="529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444208" y="1772816"/>
            <a:ext cx="2282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El 2015, el Programa + Capaz estará disponible en 290 comunas, con una oferta creciente de planes formativos elegidos en sintonía con requerimientos territoriales y validados con los sectores productivos</a:t>
            </a:r>
            <a:endParaRPr lang="es-C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58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1 Grupo"/>
          <p:cNvGrpSpPr>
            <a:grpSpLocks/>
          </p:cNvGrpSpPr>
          <p:nvPr/>
        </p:nvGrpSpPr>
        <p:grpSpPr bwMode="auto">
          <a:xfrm>
            <a:off x="1519238" y="620713"/>
            <a:ext cx="5311775" cy="1343025"/>
            <a:chOff x="1017364" y="908720"/>
            <a:chExt cx="6434956" cy="1631487"/>
          </a:xfrm>
        </p:grpSpPr>
        <p:pic>
          <p:nvPicPr>
            <p:cNvPr id="20518" name="9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364" y="908720"/>
              <a:ext cx="6434956" cy="163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9" name="4 Marcador de contenido"/>
            <p:cNvSpPr txBox="1">
              <a:spLocks/>
            </p:cNvSpPr>
            <p:nvPr/>
          </p:nvSpPr>
          <p:spPr bwMode="auto">
            <a:xfrm>
              <a:off x="1213576" y="1832516"/>
              <a:ext cx="6176238" cy="37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s-CL" altLang="es-CL" sz="2000" b="1">
                  <a:ea typeface="DejaVu Sans" pitchFamily="34" charset="2"/>
                  <a:cs typeface="DejaVu Sans" pitchFamily="34" charset="2"/>
                </a:rPr>
                <a:t>CAPACITACIÓN</a:t>
              </a:r>
            </a:p>
          </p:txBody>
        </p:sp>
      </p:grpSp>
      <p:sp>
        <p:nvSpPr>
          <p:cNvPr id="17" name="9 CuadroTexto"/>
          <p:cNvSpPr txBox="1">
            <a:spLocks noChangeArrowheads="1"/>
          </p:cNvSpPr>
          <p:nvPr/>
        </p:nvSpPr>
        <p:spPr bwMode="auto">
          <a:xfrm>
            <a:off x="0" y="26035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 smtClean="0">
                <a:latin typeface="+mn-lt"/>
              </a:rPr>
              <a:t>CONTEXTO + CAPAZ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1796739" y="1988840"/>
            <a:ext cx="962839" cy="187216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1600" b="1" dirty="0">
                <a:solidFill>
                  <a:schemeClr val="bg1"/>
                </a:solidFill>
                <a:latin typeface="Calibri" pitchFamily="34" charset="0"/>
                <a:ea typeface="DejaVu Sans"/>
                <a:cs typeface="DejaVu Sans"/>
              </a:rPr>
              <a:t>REGULAR</a:t>
            </a:r>
            <a:endParaRPr lang="es-ES_tradnl" sz="1600" b="1" dirty="0">
              <a:solidFill>
                <a:schemeClr val="bg1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5738148" y="1988840"/>
            <a:ext cx="962839" cy="18721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prstShdw prst="shdw17" dist="17961" dir="2700000">
              <a:srgbClr val="5C7A99"/>
            </a:prstShdw>
          </a:effectLst>
        </p:spPr>
        <p:txBody>
          <a:bodyPr vert="vert27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1600" b="1" dirty="0">
                <a:solidFill>
                  <a:schemeClr val="bg1"/>
                </a:solidFill>
                <a:latin typeface="Calibri" pitchFamily="34" charset="0"/>
                <a:ea typeface="DejaVu Sans"/>
                <a:cs typeface="DejaVu Sans"/>
              </a:rPr>
              <a:t>DISCAPACIDAD (20.000)</a:t>
            </a:r>
            <a:endParaRPr lang="es-ES_tradnl" sz="1600" b="1" dirty="0">
              <a:solidFill>
                <a:schemeClr val="bg1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20486" name="4 Marcador de contenido"/>
          <p:cNvSpPr txBox="1">
            <a:spLocks/>
          </p:cNvSpPr>
          <p:nvPr/>
        </p:nvSpPr>
        <p:spPr bwMode="auto">
          <a:xfrm>
            <a:off x="1784350" y="3967163"/>
            <a:ext cx="987425" cy="25241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600" b="1">
                <a:solidFill>
                  <a:schemeClr val="bg1"/>
                </a:solidFill>
              </a:rPr>
              <a:t>OTEC</a:t>
            </a:r>
            <a:endParaRPr lang="es-ES_tradnl" altLang="es-CL" sz="1600" b="1">
              <a:solidFill>
                <a:schemeClr val="bg1"/>
              </a:solidFill>
            </a:endParaRPr>
          </a:p>
        </p:txBody>
      </p:sp>
      <p:sp>
        <p:nvSpPr>
          <p:cNvPr id="32" name="4 Marcador de contenido"/>
          <p:cNvSpPr txBox="1">
            <a:spLocks/>
          </p:cNvSpPr>
          <p:nvPr/>
        </p:nvSpPr>
        <p:spPr bwMode="auto">
          <a:xfrm>
            <a:off x="6816725" y="1196975"/>
            <a:ext cx="1846263" cy="719138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>
            <a:noFill/>
          </a:ln>
          <a:extLst/>
        </p:spPr>
        <p:txBody>
          <a:bodyPr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s-ES" altLang="es-CL" sz="1800" b="1" dirty="0" smtClean="0">
                <a:ea typeface="DejaVu Sans" pitchFamily="34" charset="2"/>
                <a:cs typeface="DejaVu Sans" pitchFamily="34" charset="2"/>
              </a:rPr>
              <a:t>COMPONENTES</a:t>
            </a:r>
            <a:endParaRPr lang="es-ES_tradnl" altLang="es-CL" sz="1800" b="1" dirty="0" smtClean="0"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33" name="4 Marcador de contenido"/>
          <p:cNvSpPr txBox="1">
            <a:spLocks/>
          </p:cNvSpPr>
          <p:nvPr/>
        </p:nvSpPr>
        <p:spPr bwMode="auto">
          <a:xfrm>
            <a:off x="6796088" y="2565400"/>
            <a:ext cx="1846262" cy="431800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>
            <a:noFill/>
          </a:ln>
          <a:extLst/>
        </p:spPr>
        <p:txBody>
          <a:bodyPr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s-ES" altLang="es-CL" sz="1300" b="1" dirty="0" smtClean="0">
                <a:ea typeface="DejaVu Sans" pitchFamily="34" charset="2"/>
                <a:cs typeface="DejaVu Sans" pitchFamily="34" charset="2"/>
              </a:rPr>
              <a:t>NIVELACIÓN DE ESTUDIOS (39.415)</a:t>
            </a:r>
            <a:endParaRPr lang="es-ES_tradnl" altLang="es-CL" sz="1300" b="1" dirty="0" smtClean="0"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8" name="12 Rectángulo"/>
          <p:cNvSpPr/>
          <p:nvPr/>
        </p:nvSpPr>
        <p:spPr bwMode="auto">
          <a:xfrm>
            <a:off x="3785450" y="1988840"/>
            <a:ext cx="962839" cy="1872161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prstShdw prst="shdw17" dist="17961" dir="2700000">
              <a:srgbClr val="5C7A99"/>
            </a:prstShdw>
          </a:effectLst>
        </p:spPr>
        <p:txBody>
          <a:bodyPr vert="vert27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  <a:ea typeface="DejaVu Sans"/>
                <a:cs typeface="DejaVu Sans"/>
              </a:rPr>
              <a:t>EMPRENDIMIENTO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  <a:ea typeface="DejaVu Sans"/>
                <a:cs typeface="DejaVu Sans"/>
              </a:rPr>
              <a:t>(40.000 MUJERES)</a:t>
            </a:r>
          </a:p>
        </p:txBody>
      </p:sp>
      <p:sp>
        <p:nvSpPr>
          <p:cNvPr id="19" name="4 Marcador de contenido"/>
          <p:cNvSpPr txBox="1">
            <a:spLocks/>
          </p:cNvSpPr>
          <p:nvPr/>
        </p:nvSpPr>
        <p:spPr bwMode="auto">
          <a:xfrm>
            <a:off x="6796088" y="3559175"/>
            <a:ext cx="1846262" cy="431800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>
            <a:noFill/>
          </a:ln>
          <a:extLst/>
        </p:spPr>
        <p:txBody>
          <a:bodyPr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s-ES" altLang="es-CL" sz="1300" b="1" dirty="0" smtClean="0">
                <a:ea typeface="DejaVu Sans" pitchFamily="34" charset="2"/>
                <a:cs typeface="DejaVu Sans" pitchFamily="34" charset="2"/>
              </a:rPr>
              <a:t>CONTINUIDAD DE ESTUDIOS (62.750)</a:t>
            </a:r>
            <a:endParaRPr lang="es-ES_tradnl" altLang="es-CL" sz="1300" b="1" dirty="0" smtClean="0"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0" name="4 Marcador de contenido"/>
          <p:cNvSpPr txBox="1">
            <a:spLocks/>
          </p:cNvSpPr>
          <p:nvPr/>
        </p:nvSpPr>
        <p:spPr bwMode="auto">
          <a:xfrm>
            <a:off x="6796088" y="3068638"/>
            <a:ext cx="1846262" cy="431800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>
            <a:noFill/>
          </a:ln>
          <a:extLst/>
        </p:spPr>
        <p:txBody>
          <a:bodyPr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s-ES" altLang="es-CL" sz="1300" b="1" dirty="0" smtClean="0">
                <a:ea typeface="DejaVu Sans" pitchFamily="34" charset="2"/>
                <a:cs typeface="DejaVu Sans" pitchFamily="34" charset="2"/>
              </a:rPr>
              <a:t>CERTIFICACIÓN DE COMPETENCIAS (20%)</a:t>
            </a:r>
            <a:endParaRPr lang="es-ES_tradnl" altLang="es-CL" sz="1300" b="1" dirty="0" smtClean="0"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1" name="4 Marcador de contenido"/>
          <p:cNvSpPr txBox="1">
            <a:spLocks/>
          </p:cNvSpPr>
          <p:nvPr/>
        </p:nvSpPr>
        <p:spPr bwMode="auto">
          <a:xfrm>
            <a:off x="6796088" y="2039938"/>
            <a:ext cx="1846262" cy="431800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>
            <a:noFill/>
          </a:ln>
          <a:extLst/>
        </p:spPr>
        <p:txBody>
          <a:bodyPr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s-ES" altLang="es-CL" sz="1300" b="1" dirty="0" smtClean="0">
                <a:ea typeface="DejaVu Sans" pitchFamily="34" charset="2"/>
                <a:cs typeface="DejaVu Sans" pitchFamily="34" charset="2"/>
              </a:rPr>
              <a:t>INTERMEDIACIÓN LABORAL (50%)</a:t>
            </a:r>
            <a:endParaRPr lang="es-ES_tradnl" altLang="es-CL" sz="1300" b="1" dirty="0" smtClean="0"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0493" name="4 Marcador de contenido"/>
          <p:cNvSpPr txBox="1">
            <a:spLocks/>
          </p:cNvSpPr>
          <p:nvPr/>
        </p:nvSpPr>
        <p:spPr bwMode="auto">
          <a:xfrm>
            <a:off x="1784350" y="4257675"/>
            <a:ext cx="987425" cy="25082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600" b="1">
                <a:solidFill>
                  <a:schemeClr val="bg1"/>
                </a:solidFill>
              </a:rPr>
              <a:t>UNIV</a:t>
            </a:r>
            <a:endParaRPr lang="es-ES_tradnl" altLang="es-CL" sz="1600" b="1">
              <a:solidFill>
                <a:schemeClr val="bg1"/>
              </a:solidFill>
            </a:endParaRPr>
          </a:p>
        </p:txBody>
      </p:sp>
      <p:sp>
        <p:nvSpPr>
          <p:cNvPr id="20494" name="4 Marcador de contenido"/>
          <p:cNvSpPr txBox="1">
            <a:spLocks/>
          </p:cNvSpPr>
          <p:nvPr/>
        </p:nvSpPr>
        <p:spPr bwMode="auto">
          <a:xfrm>
            <a:off x="1784350" y="4545013"/>
            <a:ext cx="987425" cy="25241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600" b="1">
                <a:solidFill>
                  <a:schemeClr val="bg1"/>
                </a:solidFill>
              </a:rPr>
              <a:t>CFT</a:t>
            </a:r>
            <a:endParaRPr lang="es-ES_tradnl" altLang="es-CL" sz="1600" b="1">
              <a:solidFill>
                <a:schemeClr val="bg1"/>
              </a:solidFill>
            </a:endParaRPr>
          </a:p>
        </p:txBody>
      </p:sp>
      <p:sp>
        <p:nvSpPr>
          <p:cNvPr id="20495" name="4 Marcador de contenido"/>
          <p:cNvSpPr txBox="1">
            <a:spLocks/>
          </p:cNvSpPr>
          <p:nvPr/>
        </p:nvSpPr>
        <p:spPr bwMode="auto">
          <a:xfrm>
            <a:off x="1784350" y="4833938"/>
            <a:ext cx="987425" cy="25082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600" b="1">
                <a:solidFill>
                  <a:schemeClr val="bg1"/>
                </a:solidFill>
              </a:rPr>
              <a:t>IP</a:t>
            </a:r>
            <a:endParaRPr lang="es-ES_tradnl" altLang="es-CL" sz="1600" b="1">
              <a:solidFill>
                <a:schemeClr val="bg1"/>
              </a:solidFill>
            </a:endParaRPr>
          </a:p>
        </p:txBody>
      </p:sp>
      <p:sp>
        <p:nvSpPr>
          <p:cNvPr id="20496" name="4 Marcador de contenido"/>
          <p:cNvSpPr txBox="1">
            <a:spLocks/>
          </p:cNvSpPr>
          <p:nvPr/>
        </p:nvSpPr>
        <p:spPr bwMode="auto">
          <a:xfrm>
            <a:off x="1784350" y="5121275"/>
            <a:ext cx="987425" cy="25241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600" b="1">
                <a:solidFill>
                  <a:schemeClr val="bg1"/>
                </a:solidFill>
              </a:rPr>
              <a:t>LTP</a:t>
            </a:r>
            <a:endParaRPr lang="es-ES_tradnl" altLang="es-CL" sz="1600" b="1">
              <a:solidFill>
                <a:schemeClr val="bg1"/>
              </a:solidFill>
            </a:endParaRPr>
          </a:p>
        </p:txBody>
      </p:sp>
      <p:sp>
        <p:nvSpPr>
          <p:cNvPr id="31" name="4 Marcador de contenido"/>
          <p:cNvSpPr txBox="1">
            <a:spLocks/>
          </p:cNvSpPr>
          <p:nvPr/>
        </p:nvSpPr>
        <p:spPr bwMode="auto">
          <a:xfrm>
            <a:off x="5724525" y="3990975"/>
            <a:ext cx="987425" cy="2508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prstShdw prst="shdw17" dist="17961" dir="2700000">
              <a:srgbClr val="5C7A99"/>
            </a:prstShdw>
          </a:effectLst>
        </p:spPr>
        <p:txBody>
          <a:bodyPr anchor="ctr"/>
          <a:lstStyle>
            <a:defPPr>
              <a:defRPr lang="es-ES"/>
            </a:defPPr>
            <a:lvl1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 sz="1600" b="1">
                <a:solidFill>
                  <a:schemeClr val="bg1"/>
                </a:solidFill>
                <a:latin typeface="Calibri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r>
              <a:rPr lang="es-ES" altLang="es-CL" dirty="0" smtClean="0"/>
              <a:t>FUND</a:t>
            </a:r>
            <a:endParaRPr lang="es-ES_tradnl" altLang="es-CL" dirty="0" smtClean="0"/>
          </a:p>
        </p:txBody>
      </p:sp>
      <p:sp>
        <p:nvSpPr>
          <p:cNvPr id="36" name="4 Marcador de contenido"/>
          <p:cNvSpPr txBox="1">
            <a:spLocks/>
          </p:cNvSpPr>
          <p:nvPr/>
        </p:nvSpPr>
        <p:spPr bwMode="auto">
          <a:xfrm>
            <a:off x="5724525" y="4279900"/>
            <a:ext cx="987425" cy="2524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prstShdw prst="shdw17" dist="17961" dir="2700000">
              <a:srgbClr val="5C7A99"/>
            </a:prstShdw>
          </a:effectLst>
        </p:spPr>
        <p:txBody>
          <a:bodyPr anchor="ctr"/>
          <a:lstStyle>
            <a:defPPr>
              <a:defRPr lang="es-ES"/>
            </a:defPPr>
            <a:lvl1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 sz="1600" b="1">
                <a:solidFill>
                  <a:schemeClr val="bg1"/>
                </a:solidFill>
                <a:latin typeface="Calibri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r>
              <a:rPr lang="es-ES" altLang="es-CL" dirty="0" smtClean="0"/>
              <a:t>CORP</a:t>
            </a:r>
            <a:endParaRPr lang="es-ES_tradnl" altLang="es-CL" dirty="0" smtClean="0"/>
          </a:p>
        </p:txBody>
      </p:sp>
      <p:sp>
        <p:nvSpPr>
          <p:cNvPr id="40" name="39 Pentágono"/>
          <p:cNvSpPr/>
          <p:nvPr/>
        </p:nvSpPr>
        <p:spPr bwMode="auto">
          <a:xfrm>
            <a:off x="835325" y="2021474"/>
            <a:ext cx="810439" cy="1872161"/>
          </a:xfrm>
          <a:prstGeom prst="homePlate">
            <a:avLst>
              <a:gd name="adj" fmla="val 1493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/>
        </p:spPr>
        <p:txBody>
          <a:bodyPr vert="vert27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1600" b="1" dirty="0">
                <a:solidFill>
                  <a:schemeClr val="bg1"/>
                </a:solidFill>
                <a:latin typeface="Calibri" pitchFamily="34" charset="0"/>
                <a:ea typeface="DejaVu Sans"/>
                <a:cs typeface="DejaVu Sans"/>
              </a:rPr>
              <a:t>LÍNEAS</a:t>
            </a:r>
            <a:endParaRPr lang="es-ES_tradnl" sz="1600" b="1" dirty="0">
              <a:solidFill>
                <a:schemeClr val="bg1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41" name="40 Pentágono"/>
          <p:cNvSpPr/>
          <p:nvPr/>
        </p:nvSpPr>
        <p:spPr bwMode="auto">
          <a:xfrm>
            <a:off x="827584" y="4005065"/>
            <a:ext cx="810439" cy="1368152"/>
          </a:xfrm>
          <a:prstGeom prst="homePlate">
            <a:avLst>
              <a:gd name="adj" fmla="val 1493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/>
        </p:spPr>
        <p:txBody>
          <a:bodyPr vert="vert27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1600" b="1" dirty="0">
                <a:solidFill>
                  <a:schemeClr val="bg1"/>
                </a:solidFill>
                <a:latin typeface="Calibri" pitchFamily="34" charset="0"/>
                <a:ea typeface="DejaVu Sans"/>
                <a:cs typeface="DejaVu Sans"/>
              </a:rPr>
              <a:t>EJECUTORES</a:t>
            </a:r>
            <a:endParaRPr lang="es-ES_tradnl" sz="1600" b="1" dirty="0">
              <a:solidFill>
                <a:schemeClr val="bg1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42" name="41 Pentágono"/>
          <p:cNvSpPr/>
          <p:nvPr/>
        </p:nvSpPr>
        <p:spPr bwMode="auto">
          <a:xfrm>
            <a:off x="827584" y="5445224"/>
            <a:ext cx="810439" cy="1368152"/>
          </a:xfrm>
          <a:prstGeom prst="homePlate">
            <a:avLst>
              <a:gd name="adj" fmla="val 1493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/>
        </p:spPr>
        <p:txBody>
          <a:bodyPr vert="vert27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1600" b="1" dirty="0">
                <a:solidFill>
                  <a:schemeClr val="bg1"/>
                </a:solidFill>
                <a:latin typeface="Calibri" pitchFamily="34" charset="0"/>
                <a:ea typeface="DejaVu Sans"/>
                <a:cs typeface="DejaVu Sans"/>
              </a:rPr>
              <a:t>LLAMADOS</a:t>
            </a:r>
            <a:endParaRPr lang="es-ES_tradnl" sz="1600" b="1" dirty="0">
              <a:solidFill>
                <a:schemeClr val="bg1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20502" name="4 Marcador de contenido"/>
          <p:cNvSpPr txBox="1">
            <a:spLocks/>
          </p:cNvSpPr>
          <p:nvPr/>
        </p:nvSpPr>
        <p:spPr bwMode="auto">
          <a:xfrm>
            <a:off x="1763713" y="5553075"/>
            <a:ext cx="987425" cy="25241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400" b="1">
                <a:solidFill>
                  <a:schemeClr val="bg1"/>
                </a:solidFill>
              </a:rPr>
              <a:t>CERRADO</a:t>
            </a:r>
            <a:endParaRPr lang="es-ES_tradnl" altLang="es-CL" sz="1400" b="1">
              <a:solidFill>
                <a:schemeClr val="bg1"/>
              </a:solidFill>
            </a:endParaRPr>
          </a:p>
        </p:txBody>
      </p:sp>
      <p:sp>
        <p:nvSpPr>
          <p:cNvPr id="20503" name="4 Marcador de contenido"/>
          <p:cNvSpPr txBox="1">
            <a:spLocks/>
          </p:cNvSpPr>
          <p:nvPr/>
        </p:nvSpPr>
        <p:spPr bwMode="auto">
          <a:xfrm>
            <a:off x="1763713" y="5842000"/>
            <a:ext cx="987425" cy="25082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400" b="1">
                <a:solidFill>
                  <a:schemeClr val="bg1"/>
                </a:solidFill>
              </a:rPr>
              <a:t>ABIERTO</a:t>
            </a:r>
            <a:endParaRPr lang="es-ES_tradnl" altLang="es-CL" sz="1400" b="1">
              <a:solidFill>
                <a:schemeClr val="bg1"/>
              </a:solidFill>
            </a:endParaRPr>
          </a:p>
        </p:txBody>
      </p:sp>
      <p:sp>
        <p:nvSpPr>
          <p:cNvPr id="20504" name="4 Marcador de contenido"/>
          <p:cNvSpPr txBox="1">
            <a:spLocks/>
          </p:cNvSpPr>
          <p:nvPr/>
        </p:nvSpPr>
        <p:spPr bwMode="auto">
          <a:xfrm>
            <a:off x="1763713" y="6129338"/>
            <a:ext cx="987425" cy="25241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400" b="1">
                <a:solidFill>
                  <a:schemeClr val="bg1"/>
                </a:solidFill>
              </a:rPr>
              <a:t>CERRADO</a:t>
            </a:r>
            <a:endParaRPr lang="es-ES_tradnl" altLang="es-CL" sz="1400" b="1">
              <a:solidFill>
                <a:schemeClr val="bg1"/>
              </a:solidFill>
            </a:endParaRPr>
          </a:p>
        </p:txBody>
      </p:sp>
      <p:sp>
        <p:nvSpPr>
          <p:cNvPr id="20505" name="4 Marcador de contenido"/>
          <p:cNvSpPr txBox="1">
            <a:spLocks/>
          </p:cNvSpPr>
          <p:nvPr/>
        </p:nvSpPr>
        <p:spPr bwMode="auto">
          <a:xfrm>
            <a:off x="3773488" y="5553075"/>
            <a:ext cx="987425" cy="252413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400" b="1">
                <a:solidFill>
                  <a:schemeClr val="bg1"/>
                </a:solidFill>
              </a:rPr>
              <a:t>EMPREND</a:t>
            </a:r>
            <a:endParaRPr lang="es-ES_tradnl" altLang="es-CL" sz="1400" b="1">
              <a:solidFill>
                <a:schemeClr val="bg1"/>
              </a:solidFill>
            </a:endParaRPr>
          </a:p>
        </p:txBody>
      </p:sp>
      <p:sp>
        <p:nvSpPr>
          <p:cNvPr id="20506" name="4 Marcador de contenido"/>
          <p:cNvSpPr txBox="1">
            <a:spLocks/>
          </p:cNvSpPr>
          <p:nvPr/>
        </p:nvSpPr>
        <p:spPr bwMode="auto">
          <a:xfrm>
            <a:off x="1763713" y="6416675"/>
            <a:ext cx="987425" cy="25241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400" b="1">
                <a:solidFill>
                  <a:schemeClr val="bg1"/>
                </a:solidFill>
              </a:rPr>
              <a:t>LTP</a:t>
            </a:r>
            <a:endParaRPr lang="es-ES_tradnl" altLang="es-CL" sz="1400" b="1">
              <a:solidFill>
                <a:schemeClr val="bg1"/>
              </a:solidFill>
            </a:endParaRPr>
          </a:p>
        </p:txBody>
      </p:sp>
      <p:sp>
        <p:nvSpPr>
          <p:cNvPr id="50" name="4 Marcador de contenido"/>
          <p:cNvSpPr txBox="1">
            <a:spLocks/>
          </p:cNvSpPr>
          <p:nvPr/>
        </p:nvSpPr>
        <p:spPr bwMode="auto">
          <a:xfrm>
            <a:off x="5724525" y="5553075"/>
            <a:ext cx="987425" cy="2524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prstShdw prst="shdw17" dist="17961" dir="2700000">
              <a:srgbClr val="5C7A99"/>
            </a:prstShdw>
          </a:effectLst>
        </p:spPr>
        <p:txBody>
          <a:bodyPr anchor="ctr"/>
          <a:lstStyle>
            <a:defPPr>
              <a:defRPr lang="es-ES"/>
            </a:defPPr>
            <a:lvl1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 sz="1600" b="1">
                <a:solidFill>
                  <a:schemeClr val="bg1"/>
                </a:solidFill>
                <a:latin typeface="Calibri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r>
              <a:rPr lang="es-ES" altLang="es-CL" dirty="0" smtClean="0"/>
              <a:t>DISCAP</a:t>
            </a:r>
            <a:endParaRPr lang="es-ES_tradnl" altLang="es-CL" dirty="0" smtClean="0"/>
          </a:p>
        </p:txBody>
      </p:sp>
      <p:pic>
        <p:nvPicPr>
          <p:cNvPr id="20508" name="5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63525"/>
            <a:ext cx="144303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43213" y="5553075"/>
            <a:ext cx="755650" cy="252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/>
              <a:t>Con PF</a:t>
            </a:r>
          </a:p>
        </p:txBody>
      </p:sp>
      <p:sp>
        <p:nvSpPr>
          <p:cNvPr id="54" name="53 Rectángulo"/>
          <p:cNvSpPr/>
          <p:nvPr/>
        </p:nvSpPr>
        <p:spPr>
          <a:xfrm>
            <a:off x="2843213" y="5876925"/>
            <a:ext cx="755650" cy="252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/>
              <a:t>Sin PF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831013" y="4581525"/>
            <a:ext cx="1819275" cy="1871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/>
              <a:t>1 Encargado por Línea</a:t>
            </a:r>
          </a:p>
          <a:p>
            <a:pPr algn="ctr">
              <a:defRPr/>
            </a:pPr>
            <a:endParaRPr lang="es-CL" sz="1600" dirty="0"/>
          </a:p>
          <a:p>
            <a:pPr algn="ctr">
              <a:defRPr/>
            </a:pPr>
            <a:r>
              <a:rPr lang="es-CL" sz="1600" dirty="0"/>
              <a:t>1 Encargado por componente</a:t>
            </a:r>
          </a:p>
          <a:p>
            <a:pPr algn="ctr">
              <a:defRPr/>
            </a:pPr>
            <a:endParaRPr lang="es-CL" sz="1600" dirty="0"/>
          </a:p>
          <a:p>
            <a:pPr algn="ctr">
              <a:defRPr/>
            </a:pPr>
            <a:r>
              <a:rPr lang="es-CL" sz="1600" dirty="0"/>
              <a:t>1 Encargado LTP</a:t>
            </a:r>
          </a:p>
        </p:txBody>
      </p:sp>
      <p:sp>
        <p:nvSpPr>
          <p:cNvPr id="37" name="4 Marcador de contenido"/>
          <p:cNvSpPr txBox="1">
            <a:spLocks/>
          </p:cNvSpPr>
          <p:nvPr/>
        </p:nvSpPr>
        <p:spPr bwMode="auto">
          <a:xfrm>
            <a:off x="6796088" y="4076700"/>
            <a:ext cx="1846262" cy="431800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>
            <a:noFill/>
          </a:ln>
          <a:extLst/>
        </p:spPr>
        <p:txBody>
          <a:bodyPr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s-ES" altLang="es-CL" sz="1300" b="1" dirty="0" smtClean="0">
                <a:ea typeface="DejaVu Sans" pitchFamily="34" charset="2"/>
                <a:cs typeface="DejaVu Sans" pitchFamily="34" charset="2"/>
              </a:rPr>
              <a:t>APOYO SOCIO LABORAL</a:t>
            </a:r>
            <a:endParaRPr lang="es-ES_tradnl" altLang="es-CL" sz="1300" b="1" dirty="0" smtClean="0"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0513" name="4 Marcador de contenido"/>
          <p:cNvSpPr txBox="1">
            <a:spLocks/>
          </p:cNvSpPr>
          <p:nvPr/>
        </p:nvSpPr>
        <p:spPr bwMode="auto">
          <a:xfrm>
            <a:off x="3779838" y="3967163"/>
            <a:ext cx="987425" cy="252412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600" b="1">
                <a:solidFill>
                  <a:schemeClr val="bg1"/>
                </a:solidFill>
              </a:rPr>
              <a:t>OTEC</a:t>
            </a:r>
            <a:endParaRPr lang="es-ES_tradnl" altLang="es-CL" sz="1600" b="1">
              <a:solidFill>
                <a:schemeClr val="bg1"/>
              </a:solidFill>
            </a:endParaRPr>
          </a:p>
        </p:txBody>
      </p:sp>
      <p:sp>
        <p:nvSpPr>
          <p:cNvPr id="20514" name="4 Marcador de contenido"/>
          <p:cNvSpPr txBox="1">
            <a:spLocks/>
          </p:cNvSpPr>
          <p:nvPr/>
        </p:nvSpPr>
        <p:spPr bwMode="auto">
          <a:xfrm>
            <a:off x="3779838" y="4257675"/>
            <a:ext cx="987425" cy="250825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600" b="1">
                <a:solidFill>
                  <a:schemeClr val="bg1"/>
                </a:solidFill>
              </a:rPr>
              <a:t>UNIV</a:t>
            </a:r>
            <a:endParaRPr lang="es-ES_tradnl" altLang="es-CL" sz="1600" b="1">
              <a:solidFill>
                <a:schemeClr val="bg1"/>
              </a:solidFill>
            </a:endParaRPr>
          </a:p>
        </p:txBody>
      </p:sp>
      <p:sp>
        <p:nvSpPr>
          <p:cNvPr id="20515" name="4 Marcador de contenido"/>
          <p:cNvSpPr txBox="1">
            <a:spLocks/>
          </p:cNvSpPr>
          <p:nvPr/>
        </p:nvSpPr>
        <p:spPr bwMode="auto">
          <a:xfrm>
            <a:off x="3779838" y="4545013"/>
            <a:ext cx="987425" cy="252412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600" b="1">
                <a:solidFill>
                  <a:schemeClr val="bg1"/>
                </a:solidFill>
              </a:rPr>
              <a:t>CFT</a:t>
            </a:r>
            <a:endParaRPr lang="es-ES_tradnl" altLang="es-CL" sz="1600" b="1">
              <a:solidFill>
                <a:schemeClr val="bg1"/>
              </a:solidFill>
            </a:endParaRPr>
          </a:p>
        </p:txBody>
      </p:sp>
      <p:sp>
        <p:nvSpPr>
          <p:cNvPr id="20516" name="4 Marcador de contenido"/>
          <p:cNvSpPr txBox="1">
            <a:spLocks/>
          </p:cNvSpPr>
          <p:nvPr/>
        </p:nvSpPr>
        <p:spPr bwMode="auto">
          <a:xfrm>
            <a:off x="3779838" y="4833938"/>
            <a:ext cx="987425" cy="250825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600" b="1">
                <a:solidFill>
                  <a:schemeClr val="bg1"/>
                </a:solidFill>
              </a:rPr>
              <a:t>IP</a:t>
            </a:r>
            <a:endParaRPr lang="es-ES_tradnl" altLang="es-CL" sz="1600" b="1">
              <a:solidFill>
                <a:schemeClr val="bg1"/>
              </a:solidFill>
            </a:endParaRPr>
          </a:p>
        </p:txBody>
      </p:sp>
      <p:sp>
        <p:nvSpPr>
          <p:cNvPr id="39" name="4 Marcador de contenido"/>
          <p:cNvSpPr txBox="1">
            <a:spLocks/>
          </p:cNvSpPr>
          <p:nvPr/>
        </p:nvSpPr>
        <p:spPr bwMode="auto">
          <a:xfrm>
            <a:off x="5724525" y="4581525"/>
            <a:ext cx="987425" cy="2524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prstShdw prst="shdw17" dist="17961" dir="2700000">
              <a:srgbClr val="5C7A99"/>
            </a:prstShdw>
          </a:effectLst>
        </p:spPr>
        <p:txBody>
          <a:bodyPr anchor="ctr"/>
          <a:lstStyle>
            <a:defPPr>
              <a:defRPr lang="es-ES"/>
            </a:defPPr>
            <a:lvl1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 sz="1600" b="1">
                <a:solidFill>
                  <a:schemeClr val="bg1"/>
                </a:solidFill>
                <a:latin typeface="Calibri" pitchFamily="34" charset="0"/>
                <a:ea typeface="DejaVu Sans"/>
                <a:cs typeface="DejaVu Sans"/>
              </a:defRPr>
            </a:lvl1pPr>
          </a:lstStyle>
          <a:p>
            <a:pPr>
              <a:defRPr/>
            </a:pPr>
            <a:r>
              <a:rPr lang="es-ES" altLang="es-CL" dirty="0" smtClean="0"/>
              <a:t>OTEC</a:t>
            </a:r>
            <a:endParaRPr lang="es-ES_tradnl" altLang="es-CL" dirty="0" smtClean="0"/>
          </a:p>
        </p:txBody>
      </p:sp>
    </p:spTree>
    <p:extLst>
      <p:ext uri="{BB962C8B-B14F-4D97-AF65-F5344CB8AC3E}">
        <p14:creationId xmlns:p14="http://schemas.microsoft.com/office/powerpoint/2010/main" val="31739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lfgpv6ly3CY/TMWc6LI66ZI/AAAAAAAAE9M/Nvq8WV2uJgk/s1600/P8060018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-3902" r="-3119" b="13091"/>
          <a:stretch/>
        </p:blipFill>
        <p:spPr bwMode="auto">
          <a:xfrm>
            <a:off x="1481641" y="-171400"/>
            <a:ext cx="6264696" cy="67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3999" cy="2160240"/>
          </a:xfrm>
        </p:spPr>
        <p:txBody>
          <a:bodyPr/>
          <a:lstStyle/>
          <a:p>
            <a:pPr algn="ctr"/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PROGRAMA </a:t>
            </a:r>
            <a:br>
              <a:rPr lang="es-CL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C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C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CL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CL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CL" b="1" i="1" dirty="0" smtClean="0">
                <a:solidFill>
                  <a:srgbClr val="005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Convocatorias 2015 – Primeros Resultados</a:t>
            </a:r>
            <a:endParaRPr lang="es-CL" b="1" i="1" dirty="0">
              <a:solidFill>
                <a:srgbClr val="005F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717849"/>
            <a:ext cx="460216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>
            <a:spLocks noGrp="1"/>
          </p:cNvSpPr>
          <p:nvPr>
            <p:ph sz="quarter" idx="12"/>
          </p:nvPr>
        </p:nvSpPr>
        <p:spPr>
          <a:xfrm>
            <a:off x="315969" y="607040"/>
            <a:ext cx="8352928" cy="874580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solidFill>
                  <a:srgbClr val="FF0000"/>
                </a:solidFill>
              </a:rPr>
              <a:t>Proveedores y Convocatorias</a:t>
            </a:r>
            <a:endParaRPr lang="es-CL" sz="28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21836" y="2349099"/>
            <a:ext cx="341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chemeClr val="bg1"/>
                </a:solidFill>
              </a:rPr>
              <a:t>2</a:t>
            </a:r>
            <a:endParaRPr lang="es-CL" sz="4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231132" y="1696267"/>
            <a:ext cx="341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chemeClr val="bg1"/>
                </a:solidFill>
              </a:rPr>
              <a:t>3</a:t>
            </a:r>
            <a:endParaRPr lang="es-CL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84896"/>
              </p:ext>
            </p:extLst>
          </p:nvPr>
        </p:nvGraphicFramePr>
        <p:xfrm>
          <a:off x="107504" y="1276760"/>
          <a:ext cx="8856984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904"/>
                <a:gridCol w="2329059"/>
                <a:gridCol w="1517063"/>
                <a:gridCol w="1191907"/>
                <a:gridCol w="1631051"/>
              </a:tblGrid>
              <a:tr h="211048">
                <a:tc>
                  <a:txBody>
                    <a:bodyPr/>
                    <a:lstStyle/>
                    <a:p>
                      <a:r>
                        <a:rPr lang="es-CL" dirty="0" smtClean="0"/>
                        <a:t>Línea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Proveedores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Convocatoria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Mes</a:t>
                      </a:r>
                      <a:r>
                        <a:rPr lang="es-CL" baseline="0" dirty="0" smtClean="0"/>
                        <a:t> Inicio de Cursos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Coberturas</a:t>
                      </a:r>
                      <a:r>
                        <a:rPr lang="es-CL" baseline="0" dirty="0" smtClean="0"/>
                        <a:t> Estimadas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Regular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OTEC</a:t>
                      </a:r>
                      <a:r>
                        <a:rPr lang="es-CL" baseline="0" dirty="0" smtClean="0"/>
                        <a:t>, CFT, IES y Fundaciones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Enero</a:t>
                      </a:r>
                      <a:r>
                        <a:rPr lang="es-CL" baseline="0" dirty="0" smtClean="0"/>
                        <a:t> - Febrero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Abril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50.000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Regular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Liceos Técnicos Profesionales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Marzo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Mayo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15.000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Discapacidad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OTEC</a:t>
                      </a:r>
                      <a:r>
                        <a:rPr lang="es-CL" baseline="0" dirty="0" smtClean="0"/>
                        <a:t>, CFT, IES y Fundaciones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Marzo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Mayo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3.000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Regular</a:t>
                      </a:r>
                      <a:r>
                        <a:rPr lang="es-CL" baseline="0" dirty="0" smtClean="0"/>
                        <a:t>  Abierta (sin plan formativo previo)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OTEC</a:t>
                      </a:r>
                      <a:r>
                        <a:rPr lang="es-CL" baseline="0" dirty="0" smtClean="0"/>
                        <a:t>, CFT, IES y Fundaciones</a:t>
                      </a:r>
                      <a:endParaRPr lang="es-CL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Marzo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Mayo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5.000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Emprendimiento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Instituciones</a:t>
                      </a:r>
                      <a:r>
                        <a:rPr lang="es-CL" baseline="0" dirty="0" smtClean="0"/>
                        <a:t> Públicas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Marzo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Junio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10.000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Emprendimiento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OTEC</a:t>
                      </a:r>
                      <a:r>
                        <a:rPr lang="es-CL" baseline="0" dirty="0" smtClean="0"/>
                        <a:t>, CFT, IES y Fundaciones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Abril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Junio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5.000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Regular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mtClean="0"/>
                        <a:t>OTEC</a:t>
                      </a:r>
                      <a:r>
                        <a:rPr lang="es-CL" baseline="0" smtClean="0"/>
                        <a:t>, CFT, IES y Fundaciones</a:t>
                      </a:r>
                      <a:endParaRPr lang="es-CL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Abril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Junio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12.000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4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contenido"/>
          <p:cNvSpPr>
            <a:spLocks noGrp="1"/>
          </p:cNvSpPr>
          <p:nvPr>
            <p:ph sz="quarter" idx="13"/>
          </p:nvPr>
        </p:nvSpPr>
        <p:spPr>
          <a:xfrm>
            <a:off x="-14166" y="338789"/>
            <a:ext cx="8331200" cy="509588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Cronograma Primera Etapa</a:t>
            </a:r>
          </a:p>
          <a:p>
            <a:endParaRPr lang="es-CL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endParaRPr lang="es-CL" sz="28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62849"/>
              </p:ext>
            </p:extLst>
          </p:nvPr>
        </p:nvGraphicFramePr>
        <p:xfrm>
          <a:off x="152400" y="1196752"/>
          <a:ext cx="8812089" cy="5535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127"/>
                <a:gridCol w="439105"/>
                <a:gridCol w="486719"/>
                <a:gridCol w="481429"/>
                <a:gridCol w="521989"/>
                <a:gridCol w="476139"/>
                <a:gridCol w="541387"/>
                <a:gridCol w="460267"/>
                <a:gridCol w="400309"/>
                <a:gridCol w="500828"/>
                <a:gridCol w="483192"/>
                <a:gridCol w="470848"/>
                <a:gridCol w="509645"/>
                <a:gridCol w="439105"/>
              </a:tblGrid>
              <a:tr h="17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Actividades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Dic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Ene 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Feb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Mar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Abr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May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Jun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Jul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Ago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Sep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Oct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Nov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Dic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DEFINICIÓN PLANES FORMATIVOS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DIFUSIÓN TERRITORIAL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APROBACIÓN DECRETO CREA PROGRAMA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 smtClean="0">
                          <a:effectLst/>
                          <a:latin typeface="Calibri"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BÚSQUEDA Y DESARROLLO DE PROVEEDORES REGIONALES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REALIZACIÓN LLAMADO A PROVEEDORES 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 smtClean="0">
                          <a:effectLst/>
                          <a:latin typeface="Calibri"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POSTULACIÓN DE PROVEEDORES AL LLAMADO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 smtClean="0">
                          <a:effectLst/>
                          <a:latin typeface="Calibri"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EVALUACIÓN DE OFERTAS DE PROVEEDORES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FIRMA DE CONVENIOS DE CONDICIONES GENERALES CON PROVEEDORES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 smtClean="0">
                          <a:effectLst/>
                          <a:latin typeface="Calibri"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POSTULACIÓN DE PARTICIPANTES A CURSOS OFRECIDOS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0" dirty="0" smtClean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es-CL" sz="24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dirty="0" smtClean="0">
                          <a:effectLst/>
                          <a:latin typeface="Calibri"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INSPECCIONES OCULARES A INFRAESTRUCTURAS, MATERIALES Y EQUIPAMIENTOS.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CURSOS DE CAPACITACIÓN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L" sz="12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s-CL" sz="2400" b="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INTERMEDIACIÓN LABORAL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ASISTENCIA TÉCNICA Y SUPERVISIÓN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effectLst/>
                        </a:rPr>
                        <a:t>X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6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561FF-2782-44D2-B46B-1ACF47E9831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34657" y="2564904"/>
            <a:ext cx="4082256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800" b="1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VI. ÁMBITOS DE INNOVACIÓN</a:t>
            </a:r>
            <a:endParaRPr lang="es-CL" sz="2800" b="1" dirty="0">
              <a:latin typeface="Agency FB" panose="020B0503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3" y="2636912"/>
            <a:ext cx="3707904" cy="24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06400" y="1458598"/>
            <a:ext cx="8331200" cy="4418674"/>
          </a:xfrm>
        </p:spPr>
        <p:txBody>
          <a:bodyPr>
            <a:normAutofit/>
          </a:bodyPr>
          <a:lstStyle/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es-CL" dirty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Existen diversas razones para considerar a los </a:t>
            </a:r>
            <a:r>
              <a:rPr lang="es-CL" dirty="0" smtClean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LTP como </a:t>
            </a:r>
            <a:r>
              <a:rPr lang="es-CL" dirty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ejecutores de capacitación en el contexto del Programa Más Capaz. </a:t>
            </a:r>
            <a:endParaRPr lang="es-CL" dirty="0" smtClean="0">
              <a:solidFill>
                <a:schemeClr val="tx2"/>
              </a:solidFill>
              <a:latin typeface="Candara" panose="020E0502030303020204" pitchFamily="34" charset="0"/>
              <a:ea typeface="ヒラギノ角ゴ Pro W3" charset="-128"/>
              <a:cs typeface="+mn-cs"/>
            </a:endParaRPr>
          </a:p>
          <a:p>
            <a:pPr marL="0" indent="0" algn="just" fontAlgn="base">
              <a:spcBef>
                <a:spcPct val="0"/>
              </a:spcBef>
              <a:buNone/>
              <a:defRPr/>
            </a:pPr>
            <a:endParaRPr lang="es-CL" dirty="0">
              <a:solidFill>
                <a:schemeClr val="tx2"/>
              </a:solidFill>
              <a:latin typeface="Candara" panose="020E0502030303020204" pitchFamily="34" charset="0"/>
              <a:ea typeface="ヒラギノ角ゴ Pro W3" charset="-128"/>
              <a:cs typeface="+mn-cs"/>
            </a:endParaRPr>
          </a:p>
          <a:p>
            <a:pPr marL="0" indent="0" algn="just" fontAlgn="base">
              <a:spcBef>
                <a:spcPct val="0"/>
              </a:spcBef>
              <a:buNone/>
              <a:defRPr/>
            </a:pPr>
            <a:r>
              <a:rPr lang="es-CL" dirty="0" smtClean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Considérense </a:t>
            </a:r>
            <a:r>
              <a:rPr lang="es-CL" dirty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las siguientes: </a:t>
            </a:r>
          </a:p>
          <a:p>
            <a:pPr marL="285750" lvl="0" indent="-285750" algn="just" fontAlgn="base">
              <a:spcBef>
                <a:spcPct val="0"/>
              </a:spcBef>
              <a:defRPr/>
            </a:pPr>
            <a:r>
              <a:rPr lang="es-CL" dirty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Permite ampliar la oferta de prestadores de servicios de </a:t>
            </a:r>
            <a:r>
              <a:rPr lang="es-CL" dirty="0" smtClean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capacitación</a:t>
            </a:r>
            <a:endParaRPr lang="es-CL" dirty="0">
              <a:solidFill>
                <a:schemeClr val="tx2"/>
              </a:solidFill>
              <a:latin typeface="Candara" panose="020E0502030303020204" pitchFamily="34" charset="0"/>
              <a:ea typeface="ヒラギノ角ゴ Pro W3" charset="-128"/>
              <a:cs typeface="+mn-cs"/>
            </a:endParaRPr>
          </a:p>
          <a:p>
            <a:pPr marL="285750" lvl="0" indent="-285750" algn="just" fontAlgn="base">
              <a:spcBef>
                <a:spcPct val="0"/>
              </a:spcBef>
              <a:defRPr/>
            </a:pPr>
            <a:r>
              <a:rPr lang="es-CL" dirty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Contribuye a focalizar según vulnerabilidad, ya que estos colegios atienden a la población de los tres primeros </a:t>
            </a:r>
            <a:r>
              <a:rPr lang="es-CL" dirty="0" smtClean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quintiles</a:t>
            </a:r>
            <a:endParaRPr lang="es-CL" dirty="0">
              <a:solidFill>
                <a:schemeClr val="tx2"/>
              </a:solidFill>
              <a:latin typeface="Candara" panose="020E0502030303020204" pitchFamily="34" charset="0"/>
              <a:ea typeface="ヒラギノ角ゴ Pro W3" charset="-128"/>
              <a:cs typeface="+mn-cs"/>
            </a:endParaRPr>
          </a:p>
          <a:p>
            <a:pPr marL="285750" lvl="0" indent="-285750" algn="just" fontAlgn="base">
              <a:spcBef>
                <a:spcPct val="0"/>
              </a:spcBef>
              <a:defRPr/>
            </a:pPr>
            <a:r>
              <a:rPr lang="es-CL" dirty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Facilita aprovechar sus dependencias y </a:t>
            </a:r>
            <a:r>
              <a:rPr lang="es-CL" dirty="0" smtClean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capacidades instaladas </a:t>
            </a:r>
            <a:r>
              <a:rPr lang="es-CL" dirty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(infraestructura y equipamiento según especialidad</a:t>
            </a:r>
            <a:r>
              <a:rPr lang="es-CL" dirty="0" smtClean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)</a:t>
            </a:r>
            <a:endParaRPr lang="es-CL" dirty="0">
              <a:solidFill>
                <a:schemeClr val="tx2"/>
              </a:solidFill>
              <a:latin typeface="Candara" panose="020E0502030303020204" pitchFamily="34" charset="0"/>
              <a:ea typeface="ヒラギノ角ゴ Pro W3" charset="-128"/>
              <a:cs typeface="+mn-cs"/>
            </a:endParaRPr>
          </a:p>
          <a:p>
            <a:pPr marL="285750" lvl="0" indent="-285750" algn="just" fontAlgn="base">
              <a:spcBef>
                <a:spcPct val="0"/>
              </a:spcBef>
              <a:defRPr/>
            </a:pPr>
            <a:r>
              <a:rPr lang="es-CL" dirty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Existe la posibilidad de acceder a las redes y contactos que los </a:t>
            </a:r>
            <a:r>
              <a:rPr lang="es-CL" dirty="0" smtClean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LTP </a:t>
            </a:r>
            <a:r>
              <a:rPr lang="es-CL" dirty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mantienen con los sectores </a:t>
            </a:r>
            <a:r>
              <a:rPr lang="es-CL" dirty="0" smtClean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productivos </a:t>
            </a:r>
            <a:endParaRPr lang="es-CL" dirty="0">
              <a:solidFill>
                <a:schemeClr val="tx2"/>
              </a:solidFill>
              <a:latin typeface="Candara" panose="020E0502030303020204" pitchFamily="34" charset="0"/>
              <a:ea typeface="ヒラギノ角ゴ Pro W3" charset="-128"/>
              <a:cs typeface="+mn-cs"/>
            </a:endParaRPr>
          </a:p>
          <a:p>
            <a:pPr marL="285750" lvl="0" indent="-285750" algn="just" fontAlgn="base">
              <a:spcBef>
                <a:spcPct val="0"/>
              </a:spcBef>
              <a:defRPr/>
            </a:pPr>
            <a:r>
              <a:rPr lang="es-CL" dirty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Contribuye a fortalecer y ampliar los lazos de los liceos y la comunidad en la cual están </a:t>
            </a:r>
            <a:r>
              <a:rPr lang="es-CL" dirty="0" smtClean="0">
                <a:solidFill>
                  <a:schemeClr val="tx2"/>
                </a:solidFill>
                <a:latin typeface="Candara" panose="020E0502030303020204" pitchFamily="34" charset="0"/>
                <a:ea typeface="ヒラギノ角ゴ Pro W3" charset="-128"/>
                <a:cs typeface="+mn-cs"/>
              </a:rPr>
              <a:t>insertos</a:t>
            </a:r>
            <a:endParaRPr lang="es-CL" dirty="0">
              <a:solidFill>
                <a:schemeClr val="tx2"/>
              </a:solidFill>
              <a:latin typeface="Candara" panose="020E0502030303020204" pitchFamily="34" charset="0"/>
              <a:ea typeface="ヒラギノ角ゴ Pro W3" charset="-128"/>
              <a:cs typeface="+mn-cs"/>
            </a:endParaRPr>
          </a:p>
          <a:p>
            <a:endParaRPr lang="es-CL" dirty="0"/>
          </a:p>
        </p:txBody>
      </p:sp>
      <p:sp>
        <p:nvSpPr>
          <p:cNvPr id="5" name="1 Marcador de contenido"/>
          <p:cNvSpPr>
            <a:spLocks noGrp="1"/>
          </p:cNvSpPr>
          <p:nvPr>
            <p:ph sz="quarter" idx="13"/>
          </p:nvPr>
        </p:nvSpPr>
        <p:spPr>
          <a:xfrm>
            <a:off x="395288" y="188640"/>
            <a:ext cx="8331200" cy="870223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1. Liceos Técnico Profesionales como proveedores de capacitación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b="1" i="1" dirty="0">
                <a:solidFill>
                  <a:srgbClr val="005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es-CL" sz="2800" b="1" i="1" dirty="0">
                <a:solidFill>
                  <a:srgbClr val="005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endParaRPr lang="es-CL" sz="28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contenido"/>
          <p:cNvSpPr>
            <a:spLocks noGrp="1"/>
          </p:cNvSpPr>
          <p:nvPr>
            <p:ph sz="quarter" idx="13"/>
          </p:nvPr>
        </p:nvSpPr>
        <p:spPr>
          <a:xfrm>
            <a:off x="395288" y="549275"/>
            <a:ext cx="8331200" cy="509588"/>
          </a:xfrm>
        </p:spPr>
        <p:txBody>
          <a:bodyPr>
            <a:noAutofit/>
          </a:bodyPr>
          <a:lstStyle/>
          <a:p>
            <a:r>
              <a:rPr lang="es-CL" sz="2800" b="1" dirty="0">
                <a:solidFill>
                  <a:schemeClr val="tx2"/>
                </a:solidFill>
                <a:latin typeface="Candara" panose="020E0502030303020204" pitchFamily="34" charset="0"/>
              </a:rPr>
              <a:t>Organismos Ejecutores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696017946"/>
              </p:ext>
            </p:extLst>
          </p:nvPr>
        </p:nvGraphicFramePr>
        <p:xfrm>
          <a:off x="179512" y="1397000"/>
          <a:ext cx="85692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4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sz="quarter" idx="12"/>
          </p:nvPr>
        </p:nvSpPr>
        <p:spPr>
          <a:xfrm>
            <a:off x="406400" y="418172"/>
            <a:ext cx="8331200" cy="562556"/>
          </a:xfrm>
        </p:spPr>
        <p:txBody>
          <a:bodyPr/>
          <a:lstStyle/>
          <a:p>
            <a:r>
              <a:rPr lang="es-CL" sz="2800" b="1" dirty="0" smtClean="0">
                <a:latin typeface="Candara" panose="020E0502030303020204" pitchFamily="34" charset="0"/>
              </a:rPr>
              <a:t>2. Planes Formativos</a:t>
            </a:r>
            <a:endParaRPr lang="es-CL" b="1" dirty="0"/>
          </a:p>
        </p:txBody>
      </p:sp>
      <p:sp>
        <p:nvSpPr>
          <p:cNvPr id="3" name="2 Rectángulo"/>
          <p:cNvSpPr/>
          <p:nvPr/>
        </p:nvSpPr>
        <p:spPr>
          <a:xfrm>
            <a:off x="0" y="1124744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19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El Plan Formativo está compuesto por el desarrollo de los módulos que lo componen, cada uno con sus antecedentes curriculares: aprendizajes esperados, criterios de evaluación y contenidos.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CL" sz="19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1900" dirty="0" smtClean="0">
                <a:solidFill>
                  <a:schemeClr val="tx2"/>
                </a:solidFill>
                <a:latin typeface="Candara" panose="020E0502030303020204" pitchFamily="34" charset="0"/>
              </a:rPr>
              <a:t>La ejecución se sugiere en horario alternativo de 4 horas diarias de clases, que puede variar entre 3 y 5 horas. Y en cuanto a los días, se sugiere mínimo 4 y máximo 6 días a la semana.</a:t>
            </a:r>
          </a:p>
          <a:p>
            <a:pPr algn="just"/>
            <a:endParaRPr lang="es-CL" sz="19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1900" dirty="0" smtClean="0">
                <a:solidFill>
                  <a:schemeClr val="tx2"/>
                </a:solidFill>
                <a:latin typeface="Candara" panose="020E0502030303020204" pitchFamily="34" charset="0"/>
              </a:rPr>
              <a:t>Los planes consideran la descripción de la ocupación y campo laboral asociado; perfil ocupacional ChileValora relacionado (en caso de existir);  requisitos que debe satisfacer el oferente; licencias habilitantes (en los planes formativos que corresponda) y los requisitos de ingreso al plan formativo de los/las participantes y competencias.</a:t>
            </a:r>
          </a:p>
          <a:p>
            <a:pPr algn="just"/>
            <a:r>
              <a:rPr lang="es-CL" sz="1900" dirty="0" smtClean="0">
                <a:solidFill>
                  <a:schemeClr val="tx2"/>
                </a:solidFill>
                <a:latin typeface="Candara" panose="020E0502030303020204" pitchFamily="34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19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Valor hora por alumno fijado por SENCE multiplicado por el número de alumnos por curso, según corresponda. </a:t>
            </a:r>
            <a:endParaRPr lang="es-CL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2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sz="2800" b="1" dirty="0" smtClean="0">
                <a:latin typeface="Candara" panose="020E0502030303020204" pitchFamily="34" charset="0"/>
              </a:rPr>
              <a:t>3. Componente de Intermediación Laboral</a:t>
            </a:r>
          </a:p>
          <a:p>
            <a:r>
              <a:rPr lang="es-CL" sz="2800" b="1" dirty="0" smtClean="0">
                <a:latin typeface="Candara" panose="020E0502030303020204" pitchFamily="34" charset="0"/>
              </a:rPr>
              <a:t>Programa +Capaz</a:t>
            </a:r>
            <a:endParaRPr lang="es-CL" sz="2800" b="1" dirty="0">
              <a:latin typeface="Candara" panose="020E0502030303020204" pitchFamily="34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89272" y="1412776"/>
            <a:ext cx="8331200" cy="4487382"/>
          </a:xfr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ES" b="1" dirty="0" smtClean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OBJETIVO GENERAL</a:t>
            </a:r>
            <a:endParaRPr lang="es-ES" b="1" dirty="0">
              <a:solidFill>
                <a:schemeClr val="tx2"/>
              </a:solidFill>
              <a:latin typeface="Candara" panose="020E0502030303020204" pitchFamily="34" charset="0"/>
              <a:cs typeface="+mn-cs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s-ES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Contribuir al acceso y a la permanencia en el mercado laboral de jóvenes y mujeres vulnerables, participantes del Programa +Capaz, potenciando la ejecución de la Fase de Intermediación Laboral.</a:t>
            </a:r>
          </a:p>
          <a:p>
            <a:pPr marL="0" indent="0" algn="just">
              <a:spcBef>
                <a:spcPct val="0"/>
              </a:spcBef>
              <a:buNone/>
            </a:pPr>
            <a:endParaRPr lang="es-ES" b="1" dirty="0">
              <a:solidFill>
                <a:srgbClr val="006CB7"/>
              </a:solidFill>
              <a:latin typeface="Century Gothic" panose="020B0502020202020204" pitchFamily="34" charset="0"/>
              <a:cs typeface="Verdana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s-ES" b="1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OBJETIVOS ESPECÍFICOS</a:t>
            </a:r>
          </a:p>
          <a:p>
            <a:pPr lvl="0" algn="just" eaLnBrk="1" fontAlgn="auto" hangingPunct="1"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Potenciar la articulación entre la fase lectiva y la fase de intermediación laboral para los beneficiarios del programa +Capaz</a:t>
            </a:r>
            <a:r>
              <a:rPr lang="es-CL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.</a:t>
            </a:r>
          </a:p>
          <a:p>
            <a:pPr lvl="0" algn="just" eaLnBrk="1" fontAlgn="auto" hangingPunct="1"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Potenciar el trabajo territorial realizado por el SENCE con el fin de articular a los distintos actores involucrados en la temática de empleo y empleabilidad.</a:t>
            </a:r>
            <a:endParaRPr lang="es-CL" dirty="0">
              <a:solidFill>
                <a:schemeClr val="tx2"/>
              </a:solidFill>
              <a:latin typeface="Candara" panose="020E0502030303020204" pitchFamily="34" charset="0"/>
              <a:cs typeface="+mn-cs"/>
            </a:endParaRPr>
          </a:p>
          <a:p>
            <a:pPr lvl="0" algn="just" eaLnBrk="1" fontAlgn="auto" hangingPunct="1"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Diseñar e implementar un adecuado sistema de seguimiento y evaluación de la ejecución de la fase de Intermediación Laboral.</a:t>
            </a:r>
          </a:p>
        </p:txBody>
      </p:sp>
    </p:spTree>
    <p:extLst>
      <p:ext uri="{BB962C8B-B14F-4D97-AF65-F5344CB8AC3E}">
        <p14:creationId xmlns:p14="http://schemas.microsoft.com/office/powerpoint/2010/main" val="25402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smtClean="0"/>
              <a:t>Juventud, área crítica para la agenda del desarrollo con igualdad </a:t>
            </a:r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000" dirty="0" smtClean="0"/>
              <a:t>(Panorama </a:t>
            </a:r>
            <a:r>
              <a:rPr lang="es-CL" sz="2000" dirty="0"/>
              <a:t>Social de América Latina </a:t>
            </a:r>
            <a:r>
              <a:rPr lang="es-CL" sz="2000" dirty="0" smtClean="0"/>
              <a:t>2014, CEPAL)</a:t>
            </a:r>
            <a:endParaRPr lang="es-CL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700807"/>
            <a:ext cx="8177213" cy="4303117"/>
          </a:xfrm>
        </p:spPr>
        <p:txBody>
          <a:bodyPr/>
          <a:lstStyle/>
          <a:p>
            <a:r>
              <a:rPr lang="es-CL" dirty="0" smtClean="0"/>
              <a:t>Nexo educación-trabajo: eje fundamental de inclusión social personas jóvenes</a:t>
            </a:r>
          </a:p>
          <a:p>
            <a:r>
              <a:rPr lang="es-CL" dirty="0" smtClean="0"/>
              <a:t>Diversidad de situaciones y trayectorias juveniles: exclusión de educación y </a:t>
            </a:r>
            <a:r>
              <a:rPr lang="es-CL" dirty="0" smtClean="0"/>
              <a:t>trabajo</a:t>
            </a:r>
          </a:p>
          <a:p>
            <a:r>
              <a:rPr lang="es-CL" dirty="0" smtClean="0"/>
              <a:t>Formar capacidades de aprendizaje para toda la vida</a:t>
            </a:r>
            <a:endParaRPr lang="es-CL" dirty="0" smtClean="0"/>
          </a:p>
          <a:p>
            <a:r>
              <a:rPr lang="es-CL" dirty="0" smtClean="0"/>
              <a:t>No estigmatizar a las y los jóvenes desde el fenómeno de la violencia para configurar alternativas de </a:t>
            </a:r>
            <a:r>
              <a:rPr lang="es-CL" dirty="0" smtClean="0"/>
              <a:t>salida</a:t>
            </a:r>
          </a:p>
          <a:p>
            <a:r>
              <a:rPr lang="es-CL" dirty="0" smtClean="0"/>
              <a:t>Considerar mediaciones socioculturales territoriales que intervienen en la violencia y criminalidad</a:t>
            </a:r>
            <a:endParaRPr lang="es-CL" dirty="0" smtClean="0"/>
          </a:p>
          <a:p>
            <a:r>
              <a:rPr lang="es-CL" dirty="0" smtClean="0"/>
              <a:t>Evitar la discriminación hacia las personas </a:t>
            </a:r>
            <a:r>
              <a:rPr lang="es-CL" dirty="0" smtClean="0"/>
              <a:t>jóvenes: la </a:t>
            </a:r>
            <a:r>
              <a:rPr lang="es-CL" dirty="0" smtClean="0"/>
              <a:t>participación de la juventud en el diseño de estrategias de desarrollo es clave</a:t>
            </a:r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Unidad de Estudios 18 de Marzo 2011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85B35A-A598-4032-A175-4145AFCF5F4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33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CL" sz="2800" b="1" dirty="0">
                <a:latin typeface="Candara" panose="020E0502030303020204" pitchFamily="34" charset="0"/>
              </a:rPr>
              <a:t>Modalidad de ejecución del componente 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06400" y="1340768"/>
            <a:ext cx="8331200" cy="4896544"/>
          </a:xfr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110000"/>
              </a:lnSpc>
              <a:buSzPct val="87000"/>
              <a:buFont typeface="+mj-lt"/>
              <a:buAutoNum type="alphaUcPeriod"/>
            </a:pPr>
            <a:r>
              <a:rPr lang="es-ES" b="1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Directa</a:t>
            </a:r>
          </a:p>
          <a:p>
            <a:pPr marL="0" indent="0" algn="just">
              <a:lnSpc>
                <a:spcPct val="90000"/>
              </a:lnSpc>
              <a:buSzPct val="87000"/>
              <a:buNone/>
            </a:pPr>
            <a:r>
              <a:rPr lang="es-ES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Los </a:t>
            </a:r>
            <a:r>
              <a:rPr lang="es-ES" dirty="0" smtClean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LTP, </a:t>
            </a:r>
            <a:r>
              <a:rPr lang="es-ES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junto con desarrollar el componente de capacitación, ejecutaran la intermediación de manera directa o mediante subcontratación.</a:t>
            </a:r>
          </a:p>
          <a:p>
            <a:pPr marL="0" indent="0" algn="just">
              <a:lnSpc>
                <a:spcPct val="90000"/>
              </a:lnSpc>
              <a:buSzPct val="87000"/>
              <a:buNone/>
            </a:pPr>
            <a:r>
              <a:rPr lang="es-ES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La subcontratación debe cumplir las condiciones técnicas y administrativas definidas por los documentos del programa</a:t>
            </a:r>
            <a:r>
              <a:rPr lang="es-ES" dirty="0" smtClean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.</a:t>
            </a:r>
          </a:p>
          <a:p>
            <a:pPr marL="0" indent="0" algn="just">
              <a:lnSpc>
                <a:spcPct val="90000"/>
              </a:lnSpc>
              <a:buSzPct val="87000"/>
              <a:buNone/>
            </a:pPr>
            <a:endParaRPr lang="es-ES" dirty="0" smtClean="0">
              <a:solidFill>
                <a:schemeClr val="tx2"/>
              </a:solidFill>
              <a:latin typeface="Candara" panose="020E0502030303020204" pitchFamily="34" charset="0"/>
              <a:cs typeface="+mn-cs"/>
            </a:endParaRPr>
          </a:p>
          <a:p>
            <a:pPr marL="0" indent="0" algn="just">
              <a:lnSpc>
                <a:spcPct val="90000"/>
              </a:lnSpc>
              <a:buSzPct val="87000"/>
              <a:buNone/>
            </a:pPr>
            <a:r>
              <a:rPr lang="es-CL" i="1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En aquellos casos en que el ejecutor sea un establecimiento cuya administración dependa de una municipalidad o bien, de una Corporación Municipal de Educación, deberá realizar el componente de intermediación laboral directamente, pudiendo hacerlo por sí mismo o bien, a través de la oficina Municipal de Información laboral (OMIL) de la respectiva municipalidad</a:t>
            </a:r>
            <a:endParaRPr lang="es-ES" i="1" dirty="0">
              <a:solidFill>
                <a:schemeClr val="tx2"/>
              </a:solidFill>
              <a:latin typeface="Candara" panose="020E0502030303020204" pitchFamily="34" charset="0"/>
              <a:cs typeface="+mn-cs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87000"/>
              <a:buNone/>
            </a:pPr>
            <a:endParaRPr lang="es-ES" sz="1800" dirty="0" smtClean="0">
              <a:solidFill>
                <a:schemeClr val="tx1"/>
              </a:solidFill>
              <a:latin typeface="Candara" panose="020E0502030303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SzPct val="87000"/>
              <a:buFont typeface="+mj-lt"/>
              <a:buAutoNum type="alphaUcPeriod" startAt="2"/>
            </a:pPr>
            <a:r>
              <a:rPr lang="es-ES" b="1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Municipal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87000"/>
              <a:buNone/>
            </a:pPr>
            <a:r>
              <a:rPr lang="es-ES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Por esta modalidad se entiende que los </a:t>
            </a:r>
            <a:r>
              <a:rPr lang="es-ES" dirty="0" smtClean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LTP implementarán </a:t>
            </a:r>
            <a:r>
              <a:rPr lang="es-ES" dirty="0">
                <a:solidFill>
                  <a:schemeClr val="tx2"/>
                </a:solidFill>
                <a:latin typeface="Candara" panose="020E0502030303020204" pitchFamily="34" charset="0"/>
                <a:cs typeface="+mn-cs"/>
              </a:rPr>
              <a:t>este componente en uno o más Municipios, a través de su respectiva OMIL. Las OMIL elegibles están disponibles en un listado y son las que tienen FOMIL 2015.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70000"/>
            </a:pPr>
            <a:endParaRPr lang="es-ES" sz="1800" dirty="0">
              <a:solidFill>
                <a:schemeClr val="tx1"/>
              </a:solidFill>
              <a:latin typeface="Candara" panose="020E0502030303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70000"/>
              <a:buNone/>
            </a:pPr>
            <a:endParaRPr lang="es-CL" sz="1700" dirty="0">
              <a:solidFill>
                <a:schemeClr val="tx1"/>
              </a:solidFill>
              <a:latin typeface="Candara" panose="020E0502030303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70000"/>
              <a:buNone/>
            </a:pPr>
            <a:endParaRPr lang="es-CL" sz="1700" dirty="0" smtClean="0">
              <a:solidFill>
                <a:schemeClr val="tx1"/>
              </a:solidFill>
              <a:latin typeface="Candara" panose="020E0502030303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70000"/>
              <a:buNone/>
            </a:pPr>
            <a:endParaRPr lang="es-CL" sz="1700" dirty="0">
              <a:solidFill>
                <a:schemeClr val="tx1"/>
              </a:solidFill>
              <a:latin typeface="Candara" panose="020E0502030303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222794"/>
              </p:ext>
            </p:extLst>
          </p:nvPr>
        </p:nvGraphicFramePr>
        <p:xfrm>
          <a:off x="-36512" y="476285"/>
          <a:ext cx="8928992" cy="604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5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60 Conector recto de flecha"/>
          <p:cNvCxnSpPr/>
          <p:nvPr/>
        </p:nvCxnSpPr>
        <p:spPr>
          <a:xfrm>
            <a:off x="5747505" y="2564904"/>
            <a:ext cx="0" cy="288032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sz="quarter" idx="12"/>
          </p:nvPr>
        </p:nvSpPr>
        <p:spPr>
          <a:xfrm>
            <a:off x="406400" y="449172"/>
            <a:ext cx="8331200" cy="747580"/>
          </a:xfrm>
        </p:spPr>
        <p:txBody>
          <a:bodyPr/>
          <a:lstStyle/>
          <a:p>
            <a:r>
              <a:rPr lang="es-CL" sz="2800" b="1" dirty="0">
                <a:latin typeface="Candara" panose="020E0502030303020204" pitchFamily="34" charset="0"/>
              </a:rPr>
              <a:t>Flujograma </a:t>
            </a:r>
            <a:r>
              <a:rPr lang="es-CL" sz="2800" b="1" dirty="0" smtClean="0">
                <a:latin typeface="Candara" panose="020E0502030303020204" pitchFamily="34" charset="0"/>
              </a:rPr>
              <a:t>Intermediación Programa +Capaz</a:t>
            </a:r>
            <a:endParaRPr lang="es-CL" sz="2800" b="1" dirty="0">
              <a:latin typeface="Candara" panose="020E0502030303020204" pitchFamily="34" charset="0"/>
            </a:endParaRPr>
          </a:p>
          <a:p>
            <a:endParaRPr lang="es-CL" dirty="0"/>
          </a:p>
        </p:txBody>
      </p:sp>
      <p:sp>
        <p:nvSpPr>
          <p:cNvPr id="5" name="59 Rectángulo redondeado"/>
          <p:cNvSpPr/>
          <p:nvPr/>
        </p:nvSpPr>
        <p:spPr>
          <a:xfrm>
            <a:off x="467544" y="2204864"/>
            <a:ext cx="1958266" cy="20738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ADJUDICACIÓN</a:t>
            </a: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endParaRPr lang="es-CL" sz="16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sz="1600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sz="16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sz="1600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sz="16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sz="16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9 Rectángulo redondeado"/>
          <p:cNvSpPr/>
          <p:nvPr/>
        </p:nvSpPr>
        <p:spPr>
          <a:xfrm>
            <a:off x="4499992" y="2204864"/>
            <a:ext cx="3672408" cy="20738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FASE DE INTERMEDIACIÓN LABORAL</a:t>
            </a:r>
          </a:p>
          <a:p>
            <a:endParaRPr lang="es-CL" sz="1400" dirty="0">
              <a:solidFill>
                <a:schemeClr val="tx1"/>
              </a:solidFill>
            </a:endParaRPr>
          </a:p>
          <a:p>
            <a:endParaRPr lang="es-CL" sz="1400" dirty="0" smtClean="0">
              <a:solidFill>
                <a:schemeClr val="tx1"/>
              </a:solidFill>
            </a:endParaRPr>
          </a:p>
          <a:p>
            <a:endParaRPr lang="es-CL" sz="1400" dirty="0">
              <a:solidFill>
                <a:schemeClr val="tx1"/>
              </a:solidFill>
            </a:endParaRPr>
          </a:p>
          <a:p>
            <a:endParaRPr lang="es-CL" sz="1400" dirty="0" smtClean="0">
              <a:solidFill>
                <a:schemeClr val="tx1"/>
              </a:solidFill>
            </a:endParaRPr>
          </a:p>
          <a:p>
            <a:endParaRPr lang="es-CL" sz="1400" dirty="0">
              <a:solidFill>
                <a:schemeClr val="tx1"/>
              </a:solidFill>
            </a:endParaRPr>
          </a:p>
          <a:p>
            <a:endParaRPr lang="es-CL" sz="1400" dirty="0" smtClean="0">
              <a:solidFill>
                <a:schemeClr val="tx1"/>
              </a:solidFill>
            </a:endParaRPr>
          </a:p>
          <a:p>
            <a:endParaRPr lang="es-CL" sz="1400" dirty="0">
              <a:solidFill>
                <a:schemeClr val="tx1"/>
              </a:solidFill>
            </a:endParaRPr>
          </a:p>
          <a:p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7" name="59 Rectángulo redondeado"/>
          <p:cNvSpPr/>
          <p:nvPr/>
        </p:nvSpPr>
        <p:spPr>
          <a:xfrm>
            <a:off x="2483768" y="2204863"/>
            <a:ext cx="1958266" cy="20738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FASE LECTIVA</a:t>
            </a: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endParaRPr lang="es-CL" sz="1400" dirty="0" smtClean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2708920"/>
            <a:ext cx="1584176" cy="576064"/>
          </a:xfrm>
          <a:prstGeom prst="rect">
            <a:avLst/>
          </a:prstGeom>
          <a:solidFill>
            <a:srgbClr val="005FA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entury Gothic" panose="020B0502020202020204" pitchFamily="34" charset="0"/>
              </a:rPr>
              <a:t>CONVENIO PARA EJECUTAR FASE I.L.</a:t>
            </a:r>
            <a:endParaRPr lang="es-CL" sz="1200" b="1" dirty="0">
              <a:latin typeface="Century Gothic" panose="020B0502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3573016"/>
            <a:ext cx="1584176" cy="576064"/>
          </a:xfrm>
          <a:prstGeom prst="rect">
            <a:avLst/>
          </a:prstGeom>
          <a:solidFill>
            <a:srgbClr val="005FA1"/>
          </a:solidFill>
          <a:ln>
            <a:solidFill>
              <a:srgbClr val="0683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entury Gothic" panose="020B0502020202020204" pitchFamily="34" charset="0"/>
              </a:rPr>
              <a:t>DIRECTA/</a:t>
            </a:r>
          </a:p>
          <a:p>
            <a:pPr algn="ctr"/>
            <a:r>
              <a:rPr lang="es-CL" sz="1200" b="1" dirty="0" smtClean="0">
                <a:latin typeface="Century Gothic" panose="020B0502020202020204" pitchFamily="34" charset="0"/>
              </a:rPr>
              <a:t>MUNICIPAL</a:t>
            </a:r>
            <a:endParaRPr lang="es-CL" sz="1200" b="1" dirty="0">
              <a:latin typeface="Century Gothic" panose="020B0502020202020204" pitchFamily="34" charset="0"/>
            </a:endParaRPr>
          </a:p>
        </p:txBody>
      </p:sp>
      <p:cxnSp>
        <p:nvCxnSpPr>
          <p:cNvPr id="10" name="9 Conector recto de flecha"/>
          <p:cNvCxnSpPr>
            <a:stCxn id="8" idx="2"/>
            <a:endCxn id="9" idx="0"/>
          </p:cNvCxnSpPr>
          <p:nvPr/>
        </p:nvCxnSpPr>
        <p:spPr>
          <a:xfrm>
            <a:off x="1475656" y="3284984"/>
            <a:ext cx="0" cy="28803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59 Rectángulo redondeado"/>
          <p:cNvSpPr/>
          <p:nvPr/>
        </p:nvSpPr>
        <p:spPr>
          <a:xfrm>
            <a:off x="2483768" y="4710205"/>
            <a:ext cx="5846698" cy="23096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DESARROLLO DE PUESTOS DE PRÁCTICA Y DE EMPLEO</a:t>
            </a:r>
          </a:p>
          <a:p>
            <a:pPr algn="ctr"/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34809" y="2996952"/>
            <a:ext cx="1656184" cy="720080"/>
          </a:xfrm>
          <a:prstGeom prst="rect">
            <a:avLst/>
          </a:prstGeom>
          <a:solidFill>
            <a:srgbClr val="005FA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entury Gothic" panose="020B0502020202020204" pitchFamily="34" charset="0"/>
              </a:rPr>
              <a:t>TOMAR CONTACTO CON EL TUTOR</a:t>
            </a:r>
          </a:p>
          <a:p>
            <a:pPr algn="ctr"/>
            <a:r>
              <a:rPr lang="es-CL" sz="1200" b="1" dirty="0" smtClean="0">
                <a:latin typeface="Century Gothic" panose="020B0502020202020204" pitchFamily="34" charset="0"/>
              </a:rPr>
              <a:t>ENTREVISTA DE CIERRE</a:t>
            </a:r>
            <a:endParaRPr lang="es-CL" sz="1200" b="1" dirty="0">
              <a:latin typeface="Century Gothic" panose="020B0502020202020204" pitchFamily="34" charset="0"/>
            </a:endParaRPr>
          </a:p>
        </p:txBody>
      </p:sp>
      <p:cxnSp>
        <p:nvCxnSpPr>
          <p:cNvPr id="13" name="62 Conector recto de flecha"/>
          <p:cNvCxnSpPr/>
          <p:nvPr/>
        </p:nvCxnSpPr>
        <p:spPr>
          <a:xfrm flipV="1">
            <a:off x="3059832" y="1869170"/>
            <a:ext cx="0" cy="5534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2 Rectángulo"/>
          <p:cNvSpPr>
            <a:spLocks noChangeArrowheads="1"/>
          </p:cNvSpPr>
          <p:nvPr/>
        </p:nvSpPr>
        <p:spPr bwMode="auto">
          <a:xfrm>
            <a:off x="3611009" y="1680613"/>
            <a:ext cx="1662049" cy="377115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Apoyo </a:t>
            </a:r>
            <a:r>
              <a:rPr kumimoji="0" lang="es-CL" altLang="es-CL" sz="1200" b="1" i="0" u="none" strike="noStrike" cap="none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Sociolaboral</a:t>
            </a:r>
            <a:endParaRPr kumimoji="0" lang="es-CL" altLang="es-C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15" name="54 Conector recto"/>
          <p:cNvCxnSpPr/>
          <p:nvPr/>
        </p:nvCxnSpPr>
        <p:spPr>
          <a:xfrm flipH="1">
            <a:off x="3093484" y="1852573"/>
            <a:ext cx="5175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006556"/>
              </p:ext>
            </p:extLst>
          </p:nvPr>
        </p:nvGraphicFramePr>
        <p:xfrm>
          <a:off x="4527556" y="2564904"/>
          <a:ext cx="3644844" cy="187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8460432" y="1988840"/>
            <a:ext cx="457200" cy="2523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600" dirty="0" smtClean="0">
                <a:latin typeface="Century Gothic" panose="020B0502020202020204" pitchFamily="34" charset="0"/>
              </a:rPr>
              <a:t>EMPLEABILIDAD</a:t>
            </a:r>
            <a:endParaRPr lang="es-CL" sz="1600" dirty="0">
              <a:latin typeface="Century Gothic" panose="020B0502020202020204" pitchFamily="34" charset="0"/>
            </a:endParaRPr>
          </a:p>
        </p:txBody>
      </p:sp>
      <p:cxnSp>
        <p:nvCxnSpPr>
          <p:cNvPr id="18" name="54 Conector recto"/>
          <p:cNvCxnSpPr/>
          <p:nvPr/>
        </p:nvCxnSpPr>
        <p:spPr>
          <a:xfrm flipH="1">
            <a:off x="5747505" y="5445224"/>
            <a:ext cx="5175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2 Rectángulo"/>
          <p:cNvSpPr>
            <a:spLocks noChangeArrowheads="1"/>
          </p:cNvSpPr>
          <p:nvPr/>
        </p:nvSpPr>
        <p:spPr bwMode="auto">
          <a:xfrm>
            <a:off x="6319307" y="5256666"/>
            <a:ext cx="1662049" cy="377115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1200" b="1" dirty="0" smtClean="0">
                <a:solidFill>
                  <a:srgbClr val="595959"/>
                </a:solidFill>
                <a:latin typeface="Century Gothic" panose="020B0502020202020204" pitchFamily="34" charset="0"/>
                <a:cs typeface="Times New Roman" pitchFamily="18" charset="0"/>
              </a:rPr>
              <a:t>Monitoreo y seguimiento</a:t>
            </a:r>
            <a:endParaRPr kumimoji="0" lang="es-CL" altLang="es-C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número de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95382E-BCF0-4326-ABC3-95E31F20F79A}" type="slidenum">
              <a:rPr lang="en-US" altLang="es-CL" sz="1000" smtClean="0">
                <a:solidFill>
                  <a:srgbClr val="898989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s-CL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7" name="30 Rectángulo redondeado"/>
          <p:cNvSpPr/>
          <p:nvPr/>
        </p:nvSpPr>
        <p:spPr>
          <a:xfrm>
            <a:off x="441325" y="1736725"/>
            <a:ext cx="8296275" cy="444341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406400" y="1143000"/>
            <a:ext cx="8331200" cy="5095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CL" sz="2400" b="1" dirty="0">
                <a:solidFill>
                  <a:srgbClr val="005FA1"/>
                </a:solidFill>
                <a:latin typeface="+mj-lt"/>
                <a:ea typeface="+mn-ea"/>
              </a:rPr>
              <a:t>Propuesta de innovación programática a socios institucionales</a:t>
            </a:r>
          </a:p>
        </p:txBody>
      </p:sp>
      <p:cxnSp>
        <p:nvCxnSpPr>
          <p:cNvPr id="28" name="9 Conector recto"/>
          <p:cNvCxnSpPr/>
          <p:nvPr/>
        </p:nvCxnSpPr>
        <p:spPr>
          <a:xfrm>
            <a:off x="482600" y="1120775"/>
            <a:ext cx="8585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750" name="Agrupar 30"/>
          <p:cNvGrpSpPr>
            <a:grpSpLocks/>
          </p:cNvGrpSpPr>
          <p:nvPr/>
        </p:nvGrpSpPr>
        <p:grpSpPr bwMode="auto">
          <a:xfrm>
            <a:off x="1162050" y="2012950"/>
            <a:ext cx="3094038" cy="1797050"/>
            <a:chOff x="4919" y="1570410"/>
            <a:chExt cx="1381134" cy="1139146"/>
          </a:xfrm>
        </p:grpSpPr>
        <p:sp>
          <p:nvSpPr>
            <p:cNvPr id="35" name="Rectángulo redondeado 34"/>
            <p:cNvSpPr/>
            <p:nvPr/>
          </p:nvSpPr>
          <p:spPr>
            <a:xfrm>
              <a:off x="4919" y="1570410"/>
              <a:ext cx="1381134" cy="113914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ángulo 35"/>
            <p:cNvSpPr/>
            <p:nvPr/>
          </p:nvSpPr>
          <p:spPr>
            <a:xfrm>
              <a:off x="31139" y="1596574"/>
              <a:ext cx="1328694" cy="842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" tIns="24765" rIns="24765" bIns="24765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s-CL" sz="1300" dirty="0"/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856466" y="1852008"/>
            <a:ext cx="2750963" cy="770277"/>
            <a:chOff x="313950" y="2413702"/>
            <a:chExt cx="1227674" cy="488205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33" name="Rectángulo redondeado 32"/>
            <p:cNvSpPr/>
            <p:nvPr/>
          </p:nvSpPr>
          <p:spPr>
            <a:xfrm>
              <a:off x="313950" y="2413702"/>
              <a:ext cx="1227674" cy="488205"/>
            </a:xfrm>
            <a:prstGeom prst="roundRect">
              <a:avLst>
                <a:gd name="adj" fmla="val 10000"/>
              </a:avLst>
            </a:prstGeom>
            <a:solidFill>
              <a:srgbClr val="005FA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Rectángulo 33"/>
            <p:cNvSpPr/>
            <p:nvPr/>
          </p:nvSpPr>
          <p:spPr>
            <a:xfrm>
              <a:off x="328249" y="2428001"/>
              <a:ext cx="1199076" cy="4596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575" tIns="19050" rIns="28575" bIns="190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  <a:ea typeface="ヒラギノ角ゴ Pro W3" charset="-128"/>
                  <a:cs typeface="ヒラギノ角ゴ Pro W3" charset="-128"/>
                </a:rPr>
                <a:t>1.-  Saber hacer negocio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L"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752" name="Agrupar 36"/>
          <p:cNvGrpSpPr>
            <a:grpSpLocks/>
          </p:cNvGrpSpPr>
          <p:nvPr/>
        </p:nvGrpSpPr>
        <p:grpSpPr bwMode="auto">
          <a:xfrm>
            <a:off x="5076825" y="2012950"/>
            <a:ext cx="3094038" cy="1797050"/>
            <a:chOff x="4919" y="1570410"/>
            <a:chExt cx="1381134" cy="1139146"/>
          </a:xfrm>
        </p:grpSpPr>
        <p:sp>
          <p:nvSpPr>
            <p:cNvPr id="38" name="Rectángulo redondeado 37"/>
            <p:cNvSpPr/>
            <p:nvPr/>
          </p:nvSpPr>
          <p:spPr>
            <a:xfrm>
              <a:off x="4919" y="1570410"/>
              <a:ext cx="1381134" cy="113914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ángulo 38"/>
            <p:cNvSpPr/>
            <p:nvPr/>
          </p:nvSpPr>
          <p:spPr>
            <a:xfrm>
              <a:off x="31139" y="1596574"/>
              <a:ext cx="1328694" cy="842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" tIns="24765" rIns="24765" bIns="24765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s-CL" sz="1300" dirty="0"/>
            </a:p>
          </p:txBody>
        </p:sp>
      </p:grpSp>
      <p:sp>
        <p:nvSpPr>
          <p:cNvPr id="55" name="Rectángulo 54"/>
          <p:cNvSpPr/>
          <p:nvPr/>
        </p:nvSpPr>
        <p:spPr>
          <a:xfrm>
            <a:off x="5124450" y="2590800"/>
            <a:ext cx="30464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dirty="0">
                <a:solidFill>
                  <a:srgbClr val="595959"/>
                </a:solidFill>
                <a:latin typeface="+mj-lt"/>
                <a:cs typeface="ヒラギノ角ゴ Pro W3" charset="-128"/>
              </a:rPr>
              <a:t>• Capacitación</a:t>
            </a:r>
          </a:p>
          <a:p>
            <a:pPr>
              <a:defRPr/>
            </a:pPr>
            <a:r>
              <a:rPr lang="es-CL" dirty="0">
                <a:solidFill>
                  <a:srgbClr val="595959"/>
                </a:solidFill>
                <a:latin typeface="+mj-lt"/>
                <a:cs typeface="ヒラギノ角ゴ Pro W3" charset="-128"/>
              </a:rPr>
              <a:t>• Asistencia Técnica</a:t>
            </a:r>
          </a:p>
          <a:p>
            <a:pPr>
              <a:defRPr/>
            </a:pPr>
            <a:r>
              <a:rPr lang="es-CL" dirty="0">
                <a:solidFill>
                  <a:srgbClr val="595959"/>
                </a:solidFill>
                <a:latin typeface="+mj-lt"/>
                <a:cs typeface="ヒラギノ角ゴ Pro W3" charset="-128"/>
              </a:rPr>
              <a:t>• Redes</a:t>
            </a:r>
          </a:p>
          <a:p>
            <a:pPr>
              <a:defRPr/>
            </a:pPr>
            <a:r>
              <a:rPr lang="es-CL" dirty="0">
                <a:solidFill>
                  <a:srgbClr val="595959"/>
                </a:solidFill>
                <a:latin typeface="+mj-lt"/>
                <a:cs typeface="ヒラギノ角ゴ Pro W3" charset="-128"/>
              </a:rPr>
              <a:t>• Fondo de Inversión.</a:t>
            </a:r>
            <a:endParaRPr lang="es-ES_tradnl" dirty="0">
              <a:latin typeface="+mj-lt"/>
            </a:endParaRPr>
          </a:p>
        </p:txBody>
      </p:sp>
      <p:grpSp>
        <p:nvGrpSpPr>
          <p:cNvPr id="59" name="Agrupar 58"/>
          <p:cNvGrpSpPr/>
          <p:nvPr/>
        </p:nvGrpSpPr>
        <p:grpSpPr>
          <a:xfrm>
            <a:off x="4800600" y="1852008"/>
            <a:ext cx="2750963" cy="770277"/>
            <a:chOff x="313950" y="2413702"/>
            <a:chExt cx="1227674" cy="488205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60" name="Rectángulo redondeado 59"/>
            <p:cNvSpPr/>
            <p:nvPr/>
          </p:nvSpPr>
          <p:spPr>
            <a:xfrm>
              <a:off x="313950" y="2413702"/>
              <a:ext cx="1227674" cy="488205"/>
            </a:xfrm>
            <a:prstGeom prst="roundRect">
              <a:avLst>
                <a:gd name="adj" fmla="val 10000"/>
              </a:avLst>
            </a:prstGeom>
            <a:solidFill>
              <a:srgbClr val="005FA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Rectángulo 60"/>
            <p:cNvSpPr/>
            <p:nvPr/>
          </p:nvSpPr>
          <p:spPr>
            <a:xfrm>
              <a:off x="328249" y="2428001"/>
              <a:ext cx="1199076" cy="4596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575" tIns="19050" rIns="28575" bIns="190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  <a:ea typeface="ヒラギノ角ゴ Pro W3" charset="-128"/>
                  <a:cs typeface="ヒラギノ角ゴ Pro W3" charset="-128"/>
                </a:rPr>
                <a:t>2.-  Intervención multi dimensional</a:t>
              </a:r>
              <a:endParaRPr lang="es-CL"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755" name="Agrupar 61"/>
          <p:cNvGrpSpPr>
            <a:grpSpLocks/>
          </p:cNvGrpSpPr>
          <p:nvPr/>
        </p:nvGrpSpPr>
        <p:grpSpPr bwMode="auto">
          <a:xfrm>
            <a:off x="1162050" y="4152900"/>
            <a:ext cx="3094038" cy="1797050"/>
            <a:chOff x="4919" y="1570410"/>
            <a:chExt cx="1381134" cy="1139146"/>
          </a:xfrm>
        </p:grpSpPr>
        <p:sp>
          <p:nvSpPr>
            <p:cNvPr id="63" name="Rectángulo redondeado 62"/>
            <p:cNvSpPr/>
            <p:nvPr/>
          </p:nvSpPr>
          <p:spPr>
            <a:xfrm>
              <a:off x="4919" y="1570410"/>
              <a:ext cx="1381134" cy="113914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ctángulo 63"/>
            <p:cNvSpPr/>
            <p:nvPr/>
          </p:nvSpPr>
          <p:spPr>
            <a:xfrm>
              <a:off x="31139" y="1596574"/>
              <a:ext cx="1328694" cy="842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" tIns="24765" rIns="24765" bIns="24765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s-CL" sz="1300" dirty="0"/>
            </a:p>
          </p:txBody>
        </p:sp>
      </p:grpSp>
      <p:grpSp>
        <p:nvGrpSpPr>
          <p:cNvPr id="65" name="Agrupar 64"/>
          <p:cNvGrpSpPr/>
          <p:nvPr/>
        </p:nvGrpSpPr>
        <p:grpSpPr>
          <a:xfrm>
            <a:off x="856466" y="3991958"/>
            <a:ext cx="2750963" cy="770277"/>
            <a:chOff x="313950" y="2413702"/>
            <a:chExt cx="1227674" cy="488205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66" name="Rectángulo redondeado 65"/>
            <p:cNvSpPr/>
            <p:nvPr/>
          </p:nvSpPr>
          <p:spPr>
            <a:xfrm>
              <a:off x="313950" y="2413702"/>
              <a:ext cx="1227674" cy="488205"/>
            </a:xfrm>
            <a:prstGeom prst="roundRect">
              <a:avLst>
                <a:gd name="adj" fmla="val 10000"/>
              </a:avLst>
            </a:prstGeom>
            <a:solidFill>
              <a:srgbClr val="005FA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Rectángulo 66"/>
            <p:cNvSpPr/>
            <p:nvPr/>
          </p:nvSpPr>
          <p:spPr>
            <a:xfrm>
              <a:off x="328249" y="2428001"/>
              <a:ext cx="1199076" cy="4596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575" tIns="19050" rIns="28575" bIns="190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  <a:ea typeface="ヒラギノ角ゴ Pro W3" charset="-128"/>
                  <a:cs typeface="ヒラギノ角ゴ Pro W3" charset="-128"/>
                </a:rPr>
                <a:t>3.-  Trayectoria Laboral</a:t>
              </a:r>
              <a:endParaRPr lang="es-CL" sz="1500" dirty="0">
                <a:solidFill>
                  <a:srgbClr val="FFFFFF"/>
                </a:solidFill>
              </a:endParaRP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L"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757" name="Agrupar 67"/>
          <p:cNvGrpSpPr>
            <a:grpSpLocks/>
          </p:cNvGrpSpPr>
          <p:nvPr/>
        </p:nvGrpSpPr>
        <p:grpSpPr bwMode="auto">
          <a:xfrm>
            <a:off x="5076825" y="4152900"/>
            <a:ext cx="3094038" cy="1797050"/>
            <a:chOff x="4919" y="1570410"/>
            <a:chExt cx="1381134" cy="1139146"/>
          </a:xfrm>
        </p:grpSpPr>
        <p:sp>
          <p:nvSpPr>
            <p:cNvPr id="69" name="Rectángulo redondeado 68"/>
            <p:cNvSpPr/>
            <p:nvPr/>
          </p:nvSpPr>
          <p:spPr>
            <a:xfrm>
              <a:off x="4919" y="1570410"/>
              <a:ext cx="1381134" cy="113914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ectángulo 69"/>
            <p:cNvSpPr/>
            <p:nvPr/>
          </p:nvSpPr>
          <p:spPr>
            <a:xfrm>
              <a:off x="31139" y="1596574"/>
              <a:ext cx="1328694" cy="842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" tIns="24765" rIns="24765" bIns="24765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s-CL" sz="1300" dirty="0"/>
            </a:p>
          </p:txBody>
        </p:sp>
      </p:grpSp>
      <p:grpSp>
        <p:nvGrpSpPr>
          <p:cNvPr id="71" name="Agrupar 70"/>
          <p:cNvGrpSpPr/>
          <p:nvPr/>
        </p:nvGrpSpPr>
        <p:grpSpPr>
          <a:xfrm>
            <a:off x="4800600" y="3991958"/>
            <a:ext cx="2750963" cy="770277"/>
            <a:chOff x="313950" y="2413702"/>
            <a:chExt cx="1227674" cy="488205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72" name="Rectángulo redondeado 71"/>
            <p:cNvSpPr/>
            <p:nvPr/>
          </p:nvSpPr>
          <p:spPr>
            <a:xfrm>
              <a:off x="313950" y="2413702"/>
              <a:ext cx="1227674" cy="488205"/>
            </a:xfrm>
            <a:prstGeom prst="roundRect">
              <a:avLst>
                <a:gd name="adj" fmla="val 10000"/>
              </a:avLst>
            </a:prstGeom>
            <a:solidFill>
              <a:srgbClr val="005FA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Rectángulo 72"/>
            <p:cNvSpPr/>
            <p:nvPr/>
          </p:nvSpPr>
          <p:spPr>
            <a:xfrm>
              <a:off x="328249" y="2428001"/>
              <a:ext cx="1199076" cy="4596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575" tIns="19050" rIns="28575" bIns="190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  <a:ea typeface="ヒラギノ角ゴ Pro W3" charset="-128"/>
                  <a:cs typeface="ヒラギノ角ゴ Pro W3" charset="-128"/>
                </a:rPr>
                <a:t>4.-  Perspectiva de Género y nuevas metodologías</a:t>
              </a:r>
              <a:endParaRPr lang="es-CL" sz="15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4" name="Rectángulo 73"/>
          <p:cNvSpPr/>
          <p:nvPr/>
        </p:nvSpPr>
        <p:spPr>
          <a:xfrm>
            <a:off x="1143000" y="2590800"/>
            <a:ext cx="3105150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sz="1700" dirty="0">
                <a:solidFill>
                  <a:srgbClr val="595959"/>
                </a:solidFill>
                <a:latin typeface="+mj-lt"/>
                <a:cs typeface="ヒラギノ角ゴ Pro W3" charset="-128"/>
              </a:rPr>
              <a:t>Identidad laboral dada por sus competencias en el </a:t>
            </a:r>
            <a:r>
              <a:rPr lang="es-CL" sz="1700" b="1" i="1" dirty="0">
                <a:solidFill>
                  <a:srgbClr val="595959"/>
                </a:solidFill>
                <a:latin typeface="+mj-lt"/>
                <a:cs typeface="ヒラギノ角ゴ Pro W3" charset="-128"/>
              </a:rPr>
              <a:t>saber hacer negocio </a:t>
            </a:r>
            <a:r>
              <a:rPr lang="es-CL" sz="1700" dirty="0">
                <a:solidFill>
                  <a:srgbClr val="595959"/>
                </a:solidFill>
                <a:latin typeface="+mj-lt"/>
                <a:cs typeface="ヒラギノ角ゴ Pro W3" charset="-128"/>
              </a:rPr>
              <a:t>más que por poseer un oficio en particular.</a:t>
            </a:r>
            <a:endParaRPr lang="es-ES_tradnl" sz="1700" dirty="0">
              <a:latin typeface="+mj-lt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5124450" y="4724400"/>
            <a:ext cx="31924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dirty="0">
                <a:solidFill>
                  <a:srgbClr val="595959"/>
                </a:solidFill>
                <a:latin typeface="+mj-lt"/>
                <a:cs typeface="ヒラギノ角ゴ Pro W3" charset="-128"/>
              </a:rPr>
              <a:t>• Comunidades de aprendizaje, • Grupos interactivos</a:t>
            </a:r>
          </a:p>
          <a:p>
            <a:pPr>
              <a:defRPr/>
            </a:pPr>
            <a:r>
              <a:rPr lang="es-CL" dirty="0">
                <a:solidFill>
                  <a:srgbClr val="595959"/>
                </a:solidFill>
                <a:latin typeface="+mj-lt"/>
                <a:cs typeface="ヒラギノ角ゴ Pro W3" charset="-128"/>
              </a:rPr>
              <a:t>• Aprendizaje para la transformación (Coach).</a:t>
            </a:r>
            <a:endParaRPr lang="es-ES_tradnl" dirty="0">
              <a:latin typeface="+mj-lt"/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1238250" y="4724400"/>
            <a:ext cx="3028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dirty="0">
                <a:solidFill>
                  <a:srgbClr val="595959"/>
                </a:solidFill>
                <a:latin typeface="+mj-lt"/>
                <a:cs typeface="ヒラギノ角ゴ Pro W3" charset="-128"/>
              </a:rPr>
              <a:t>Capacitación pertinente y flexible, según historial de emprendimiento </a:t>
            </a:r>
          </a:p>
          <a:p>
            <a:pPr>
              <a:defRPr/>
            </a:pPr>
            <a:r>
              <a:rPr lang="es-CL" dirty="0">
                <a:solidFill>
                  <a:srgbClr val="595959"/>
                </a:solidFill>
                <a:latin typeface="+mj-lt"/>
                <a:cs typeface="ヒラギノ角ゴ Pro W3" charset="-128"/>
              </a:rPr>
              <a:t>y capacitación.</a:t>
            </a:r>
            <a:endParaRPr lang="es-ES_tradnl" dirty="0">
              <a:latin typeface="+mj-lt"/>
            </a:endParaRPr>
          </a:p>
        </p:txBody>
      </p:sp>
      <p:sp>
        <p:nvSpPr>
          <p:cNvPr id="77" name="1 Marcador de contenido"/>
          <p:cNvSpPr txBox="1">
            <a:spLocks/>
          </p:cNvSpPr>
          <p:nvPr/>
        </p:nvSpPr>
        <p:spPr>
          <a:xfrm>
            <a:off x="381000" y="228600"/>
            <a:ext cx="8331200" cy="74771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/>
                </a:solidFill>
                <a:latin typeface="Candara" panose="020E0502030303020204" pitchFamily="34" charset="0"/>
                <a:cs typeface="ヒラギノ角ゴ Pro W3" charset="-128"/>
              </a:rPr>
              <a:t>4. Línea Mujer Emprendedora</a:t>
            </a:r>
            <a:endParaRPr lang="es-CL" sz="2800" b="1" dirty="0">
              <a:solidFill>
                <a:schemeClr val="tx2"/>
              </a:solidFill>
              <a:latin typeface="Candara" panose="020E0502030303020204" pitchFamily="34" charset="0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2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número de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FBEDE5-5B6D-4E99-9257-4EF23E5067C5}" type="slidenum">
              <a:rPr lang="en-US" altLang="es-CL" sz="1000" smtClean="0">
                <a:solidFill>
                  <a:srgbClr val="898989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s-CL" sz="1000" smtClean="0">
              <a:solidFill>
                <a:srgbClr val="898989"/>
              </a:solidFill>
              <a:latin typeface="Verdana" pitchFamily="34" charset="0"/>
            </a:endParaRPr>
          </a:p>
        </p:txBody>
      </p:sp>
      <p:graphicFrame>
        <p:nvGraphicFramePr>
          <p:cNvPr id="6" name="8 Marcador de contenido"/>
          <p:cNvGraphicFramePr>
            <a:graphicFrameLocks/>
          </p:cNvGraphicFramePr>
          <p:nvPr/>
        </p:nvGraphicFramePr>
        <p:xfrm>
          <a:off x="584944" y="1255464"/>
          <a:ext cx="7731968" cy="522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315913" y="-101600"/>
            <a:ext cx="8447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upright="1"/>
          <a:lstStyle/>
          <a:p>
            <a:pPr marL="1170305"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  <a:defRPr/>
            </a:pPr>
            <a:r>
              <a:rPr lang="es-ES" sz="800" b="1" dirty="0">
                <a:solidFill>
                  <a:srgbClr val="0070C0"/>
                </a:solidFill>
                <a:latin typeface="Verdana"/>
                <a:ea typeface="Calibri"/>
                <a:cs typeface="Times New Roman"/>
              </a:rPr>
              <a:t> </a:t>
            </a:r>
            <a:endParaRPr lang="es-CL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  <a:defRPr/>
            </a:pPr>
            <a:r>
              <a:rPr lang="es-ES" sz="1100" dirty="0">
                <a:latin typeface="Verdana"/>
                <a:ea typeface="Calibri"/>
                <a:cs typeface="Times New Roman"/>
              </a:rPr>
              <a:t> </a:t>
            </a:r>
            <a:endParaRPr lang="es-CL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  <a:defRPr/>
            </a:pPr>
            <a:r>
              <a:rPr lang="es-ES" sz="2000" b="1" dirty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  <a:t>COMPONENTES </a:t>
            </a:r>
            <a:r>
              <a:rPr lang="es-ES" sz="2000" b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+CAPAZ </a:t>
            </a:r>
            <a:r>
              <a:rPr lang="es-ES" sz="2000" b="1" dirty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  <a:t>MUJER EMPRENDEDORA 2015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  <a:defRPr/>
            </a:pPr>
            <a:r>
              <a:rPr lang="es-ES" sz="2000" b="1" dirty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  <a:t>  </a:t>
            </a:r>
            <a:br>
              <a:rPr lang="es-ES" sz="2000" b="1" dirty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</a:br>
            <a:endParaRPr lang="es-CL" sz="1100" dirty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rot="5400000" flipH="1" flipV="1">
            <a:off x="3390900" y="2395538"/>
            <a:ext cx="533400" cy="457200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3810000" y="3271838"/>
            <a:ext cx="685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3810000" y="4262438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rot="16200000" flipH="1">
            <a:off x="3314700" y="4910138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9 Conector recto"/>
          <p:cNvCxnSpPr/>
          <p:nvPr/>
        </p:nvCxnSpPr>
        <p:spPr>
          <a:xfrm>
            <a:off x="482600" y="908720"/>
            <a:ext cx="8585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ortar rectángulo de esquina diagonal"/>
          <p:cNvSpPr/>
          <p:nvPr/>
        </p:nvSpPr>
        <p:spPr>
          <a:xfrm>
            <a:off x="3435726" y="1943022"/>
            <a:ext cx="3243563" cy="645113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Elipse"/>
          <p:cNvSpPr/>
          <p:nvPr/>
        </p:nvSpPr>
        <p:spPr>
          <a:xfrm>
            <a:off x="3682224" y="5943600"/>
            <a:ext cx="2421112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11"/>
          <p:cNvSpPr txBox="1"/>
          <p:nvPr/>
        </p:nvSpPr>
        <p:spPr>
          <a:xfrm>
            <a:off x="1152181" y="1807770"/>
            <a:ext cx="8408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800" b="1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endParaRPr lang="es-ES_tradnl" sz="28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endParaRPr lang="es-ES_tradnl" sz="2800" b="1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endParaRPr lang="es-ES_tradnl" sz="28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endParaRPr lang="es-ES_tradnl" sz="28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r>
              <a:rPr lang="es-ES_tradnl" sz="2800" b="1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endParaRPr lang="es-ES_tradnl" sz="28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3524396" y="3038249"/>
            <a:ext cx="2749061" cy="25118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Elipse"/>
          <p:cNvSpPr/>
          <p:nvPr/>
        </p:nvSpPr>
        <p:spPr>
          <a:xfrm>
            <a:off x="6777896" y="5231578"/>
            <a:ext cx="1423649" cy="1296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Elipse"/>
          <p:cNvSpPr/>
          <p:nvPr/>
        </p:nvSpPr>
        <p:spPr>
          <a:xfrm>
            <a:off x="943432" y="5231578"/>
            <a:ext cx="1540335" cy="1296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Elipse"/>
          <p:cNvSpPr/>
          <p:nvPr/>
        </p:nvSpPr>
        <p:spPr>
          <a:xfrm>
            <a:off x="7363642" y="3440116"/>
            <a:ext cx="1780357" cy="15730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Elipse"/>
          <p:cNvSpPr/>
          <p:nvPr/>
        </p:nvSpPr>
        <p:spPr>
          <a:xfrm>
            <a:off x="7405982" y="1477963"/>
            <a:ext cx="1423649" cy="129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Elipse"/>
          <p:cNvSpPr/>
          <p:nvPr/>
        </p:nvSpPr>
        <p:spPr>
          <a:xfrm>
            <a:off x="971059" y="1636081"/>
            <a:ext cx="1368152" cy="1297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383521" y="3440116"/>
            <a:ext cx="1537320" cy="14290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322" y="1250049"/>
            <a:ext cx="8969234" cy="571500"/>
          </a:xfrm>
        </p:spPr>
        <p:txBody>
          <a:bodyPr/>
          <a:lstStyle/>
          <a:p>
            <a:pPr algn="ctr"/>
            <a:r>
              <a:rPr lang="es-CL" sz="1600" b="1" dirty="0" smtClean="0"/>
              <a:t>COORDINACIÓN REGIONAL - SERVICIOS  CON TSP</a:t>
            </a:r>
            <a:br>
              <a:rPr lang="es-CL" sz="1600" b="1" dirty="0" smtClean="0"/>
            </a:br>
            <a:r>
              <a:rPr lang="es-CL" sz="1800" b="1" dirty="0" smtClean="0">
                <a:solidFill>
                  <a:srgbClr val="808080"/>
                </a:solidFill>
              </a:rPr>
              <a:t>+CAPAZ MUJER EMPRENDEDORA</a:t>
            </a:r>
            <a:endParaRPr lang="es-CL" sz="1800" b="1" dirty="0">
              <a:solidFill>
                <a:srgbClr val="808080"/>
              </a:solidFill>
            </a:endParaRPr>
          </a:p>
        </p:txBody>
      </p:sp>
      <p:pic>
        <p:nvPicPr>
          <p:cNvPr id="6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6" y="0"/>
            <a:ext cx="1537335" cy="86487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52447" y="39248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FOSIS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67107" y="203089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INDAP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389241" y="191537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  PRODEMU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396729" y="406336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SERNAPESCA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679289" y="5695023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  SERNATUR</a:t>
            </a:r>
            <a:endParaRPr lang="es-CL" dirty="0"/>
          </a:p>
        </p:txBody>
      </p:sp>
      <p:sp>
        <p:nvSpPr>
          <p:cNvPr id="15" name="14 CuadroTexto"/>
          <p:cNvSpPr txBox="1"/>
          <p:nvPr/>
        </p:nvSpPr>
        <p:spPr>
          <a:xfrm>
            <a:off x="971059" y="562297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PRODEMU</a:t>
            </a:r>
            <a:endParaRPr lang="es-CL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553010" y="3924864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 smtClean="0"/>
              <a:t>DIRECCIÓN REGIONAL</a:t>
            </a:r>
          </a:p>
          <a:p>
            <a:pPr algn="ctr"/>
            <a:r>
              <a:rPr lang="es-CL" b="1" dirty="0" smtClean="0"/>
              <a:t>SENCE</a:t>
            </a:r>
            <a:endParaRPr lang="es-CL" b="1" dirty="0"/>
          </a:p>
        </p:txBody>
      </p:sp>
      <p:sp>
        <p:nvSpPr>
          <p:cNvPr id="25" name="24 Flecha arriba y abajo"/>
          <p:cNvSpPr/>
          <p:nvPr/>
        </p:nvSpPr>
        <p:spPr>
          <a:xfrm rot="18494323">
            <a:off x="2769037" y="2264462"/>
            <a:ext cx="484632" cy="121615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Flecha arriba y abajo"/>
          <p:cNvSpPr/>
          <p:nvPr/>
        </p:nvSpPr>
        <p:spPr>
          <a:xfrm rot="16200000">
            <a:off x="2498552" y="3572816"/>
            <a:ext cx="484632" cy="121615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Flecha arriba y abajo"/>
          <p:cNvSpPr/>
          <p:nvPr/>
        </p:nvSpPr>
        <p:spPr>
          <a:xfrm rot="15293469">
            <a:off x="2918385" y="4879176"/>
            <a:ext cx="484632" cy="121615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Flecha arriba y abajo"/>
          <p:cNvSpPr/>
          <p:nvPr/>
        </p:nvSpPr>
        <p:spPr>
          <a:xfrm rot="3042505">
            <a:off x="6530353" y="2632134"/>
            <a:ext cx="484632" cy="121615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arriba y abajo"/>
          <p:cNvSpPr/>
          <p:nvPr/>
        </p:nvSpPr>
        <p:spPr>
          <a:xfrm rot="16200000">
            <a:off x="6606105" y="3882042"/>
            <a:ext cx="484632" cy="84727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Flecha arriba y abajo"/>
          <p:cNvSpPr/>
          <p:nvPr/>
        </p:nvSpPr>
        <p:spPr>
          <a:xfrm rot="18561494">
            <a:off x="6109133" y="4991878"/>
            <a:ext cx="484632" cy="90753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3599974" y="6204634"/>
            <a:ext cx="263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EJECUCIÓN PROPIA</a:t>
            </a:r>
          </a:p>
          <a:p>
            <a:pPr algn="ctr"/>
            <a:r>
              <a:rPr lang="es-CL" dirty="0" smtClean="0"/>
              <a:t>SENCE</a:t>
            </a:r>
            <a:endParaRPr lang="es-CL" dirty="0"/>
          </a:p>
        </p:txBody>
      </p:sp>
      <p:sp>
        <p:nvSpPr>
          <p:cNvPr id="33" name="32 Flecha abajo"/>
          <p:cNvSpPr/>
          <p:nvPr/>
        </p:nvSpPr>
        <p:spPr>
          <a:xfrm>
            <a:off x="4672810" y="5577550"/>
            <a:ext cx="484632" cy="3021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CuadroTexto"/>
          <p:cNvSpPr txBox="1"/>
          <p:nvPr/>
        </p:nvSpPr>
        <p:spPr>
          <a:xfrm>
            <a:off x="3435726" y="2091339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COORDINACIÓN NACIONAL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51297">
            <a:off x="4733091" y="2680930"/>
            <a:ext cx="382215" cy="34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3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85B35A-A598-4032-A175-4145AFCF5F4C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316607" y="-102095"/>
            <a:ext cx="8446393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1170305"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s-ES" sz="800" b="1" dirty="0">
                <a:solidFill>
                  <a:srgbClr val="0070C0"/>
                </a:solidFill>
                <a:latin typeface="Verdana"/>
                <a:ea typeface="Calibri"/>
                <a:cs typeface="Times New Roman"/>
              </a:rPr>
              <a:t> </a:t>
            </a:r>
            <a:endParaRPr lang="es-CL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s-ES" sz="11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 </a:t>
            </a:r>
            <a:endParaRPr lang="es-CL" sz="11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s-ES" sz="2000" b="1" dirty="0" smtClean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  <a:t>                  PROPUESTA “INICIAL” de PLAN FORMATIVO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s-ES" sz="2000" b="1" dirty="0" smtClean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  <a:t>  </a:t>
            </a:r>
            <a:r>
              <a:rPr lang="es-ES" sz="2000" b="1" dirty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es-ES" sz="2000" b="1" dirty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</a:br>
            <a:endParaRPr lang="es-CL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8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007628"/>
              </p:ext>
            </p:extLst>
          </p:nvPr>
        </p:nvGraphicFramePr>
        <p:xfrm>
          <a:off x="137886" y="746763"/>
          <a:ext cx="86044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4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66766"/>
            <a:ext cx="1537335" cy="864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0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433387" y="1905000"/>
            <a:ext cx="4672013" cy="357783"/>
          </a:xfrm>
          <a:prstGeom prst="rect">
            <a:avLst/>
          </a:prstGeom>
          <a:solidFill>
            <a:srgbClr val="00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33387" y="3299817"/>
            <a:ext cx="4672013" cy="357783"/>
          </a:xfrm>
          <a:prstGeom prst="rect">
            <a:avLst/>
          </a:prstGeom>
          <a:solidFill>
            <a:srgbClr val="00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33387" y="4495800"/>
            <a:ext cx="4672013" cy="357783"/>
          </a:xfrm>
          <a:prstGeom prst="rect">
            <a:avLst/>
          </a:prstGeom>
          <a:solidFill>
            <a:srgbClr val="00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33387" y="5966817"/>
            <a:ext cx="4672013" cy="357783"/>
          </a:xfrm>
          <a:prstGeom prst="rect">
            <a:avLst/>
          </a:prstGeom>
          <a:solidFill>
            <a:srgbClr val="00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3387" y="1242417"/>
            <a:ext cx="4672013" cy="357783"/>
          </a:xfrm>
          <a:prstGeom prst="rect">
            <a:avLst/>
          </a:prstGeom>
          <a:solidFill>
            <a:srgbClr val="005F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85B35A-A598-4032-A175-4145AFCF5F4C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33387" y="1242417"/>
            <a:ext cx="8634413" cy="622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s-CL" b="1" dirty="0" smtClean="0">
                <a:solidFill>
                  <a:prstClr val="white"/>
                </a:solidFill>
                <a:latin typeface="Calibri"/>
                <a:cs typeface="ヒラギノ角ゴ Pro W3" charset="-128"/>
              </a:rPr>
              <a:t> Elaborar Plan Formativo: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Gestora de pequeñas unidades económicas</a:t>
            </a:r>
          </a:p>
          <a:p>
            <a:pPr eaLnBrk="0" hangingPunct="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s-CL" b="1" dirty="0" smtClean="0">
                <a:solidFill>
                  <a:srgbClr val="FFFFFF"/>
                </a:solidFill>
                <a:latin typeface="Calibri"/>
                <a:cs typeface="ヒラギノ角ゴ Pro W3" charset="-128"/>
              </a:rPr>
              <a:t> Instalar el concepto de trayectoria: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Coordinación interinstitucional para atender a la población objetivo con ofertas que vayan complejizándose en el tiempo.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Llegada a territorios con ofertas coordinadas: oportunidad de tiempo/territorio y complementariedad. </a:t>
            </a:r>
          </a:p>
          <a:p>
            <a:pPr eaLnBrk="0" hangingPunct="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s-CL" b="1" dirty="0" smtClean="0">
                <a:solidFill>
                  <a:srgbClr val="FFFFFF"/>
                </a:solidFill>
                <a:latin typeface="Calibri"/>
                <a:cs typeface="ヒラギノ角ゴ Pro W3" charset="-128"/>
              </a:rPr>
              <a:t> Coordinar roles de las instituciones: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Definición </a:t>
            </a:r>
            <a:r>
              <a:rPr lang="es-CL" sz="1600" dirty="0" err="1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poblaciónes</a:t>
            </a: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 objetivo a ser atendidas conjuntamente  en etapas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Coordinación de los tiempos de cada programa e intervención institucional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L" sz="1600" dirty="0">
                <a:solidFill>
                  <a:srgbClr val="595959"/>
                </a:solidFill>
                <a:latin typeface="Calibri"/>
                <a:cs typeface="ヒラギノ角ゴ Pro W3" charset="-128"/>
              </a:rPr>
              <a:t>Trabajar la presentación de los presupuestos de manera coherente</a:t>
            </a:r>
          </a:p>
          <a:p>
            <a:pPr eaLnBrk="0" hangingPunct="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s-CL" b="1" dirty="0" smtClean="0">
                <a:solidFill>
                  <a:srgbClr val="FFFFFF"/>
                </a:solidFill>
                <a:latin typeface="Calibri"/>
                <a:cs typeface="ヒラギノ角ゴ Pro W3" charset="-128"/>
              </a:rPr>
              <a:t> Desarrollo Red Proveedores de Calidad: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Diagnóstico : crítico para  identificar trayectoria y ajustar pertinencia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Capacitación a la medida de segmentos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Estándares de calidad de proveedores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Transferencia tecnología capacitación en E</a:t>
            </a:r>
            <a:r>
              <a:rPr lang="es-CL" sz="1600" dirty="0" err="1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mprendimiento</a:t>
            </a: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 y Certificación</a:t>
            </a:r>
          </a:p>
          <a:p>
            <a:pPr eaLnBrk="0" hangingPunct="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s-CL" sz="1600" b="1" dirty="0" smtClean="0">
                <a:solidFill>
                  <a:srgbClr val="FFFFFF"/>
                </a:solidFill>
                <a:cs typeface="ヒラギノ角ゴ Pro W3" charset="-128"/>
              </a:rPr>
              <a:t> Evaluar implementación de e-learning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1400" dirty="0" smtClean="0">
                <a:solidFill>
                  <a:srgbClr val="595959"/>
                </a:solidFill>
                <a:cs typeface="ヒラギノ角ゴ Pro W3" charset="-128"/>
              </a:rPr>
              <a:t>Cursos on-line básicos (malla flexible) de libre acceso (en particular </a:t>
            </a:r>
            <a:r>
              <a:rPr lang="es-CL" sz="1400" dirty="0" err="1" smtClean="0">
                <a:solidFill>
                  <a:srgbClr val="595959"/>
                </a:solidFill>
                <a:cs typeface="ヒラギノ角ゴ Pro W3" charset="-128"/>
              </a:rPr>
              <a:t>TIC´s</a:t>
            </a:r>
            <a:r>
              <a:rPr lang="es-CL" sz="1400" dirty="0" smtClean="0">
                <a:solidFill>
                  <a:srgbClr val="595959"/>
                </a:solidFill>
                <a:cs typeface="ヒラギノ角ゴ Pro W3" charset="-128"/>
              </a:rPr>
              <a:t>)</a:t>
            </a:r>
            <a:r>
              <a:rPr lang="es-CL" sz="1600" dirty="0" smtClean="0">
                <a:solidFill>
                  <a:srgbClr val="595959"/>
                </a:solidFill>
                <a:latin typeface="Calibri"/>
                <a:cs typeface="ヒラギノ角ゴ Pro W3" charset="-128"/>
              </a:rPr>
              <a:t>, a partir 2016.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L" sz="1600" dirty="0" smtClean="0">
              <a:solidFill>
                <a:srgbClr val="595959"/>
              </a:solidFill>
              <a:latin typeface="Calibri"/>
              <a:cs typeface="ヒラギノ角ゴ Pro W3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L" sz="1600" dirty="0" smtClean="0">
              <a:solidFill>
                <a:srgbClr val="595959"/>
              </a:solidFill>
              <a:latin typeface="Calibri"/>
              <a:cs typeface="ヒラギノ角ゴ Pro W3" charset="-12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s-CL" sz="1600" dirty="0" smtClean="0">
              <a:solidFill>
                <a:srgbClr val="595959"/>
              </a:solidFill>
              <a:latin typeface="Calibri"/>
              <a:cs typeface="ヒラギノ角ゴ Pro W3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L" sz="1600" dirty="0" smtClean="0">
              <a:solidFill>
                <a:srgbClr val="595959"/>
              </a:solidFill>
              <a:latin typeface="Calibri"/>
              <a:cs typeface="ヒラギノ角ゴ Pro W3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L" sz="1600" dirty="0" smtClean="0">
              <a:solidFill>
                <a:srgbClr val="595959"/>
              </a:solidFill>
              <a:latin typeface="Calibri"/>
              <a:cs typeface="ヒラギノ角ゴ Pro W3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L" sz="1600" dirty="0" smtClean="0">
              <a:solidFill>
                <a:srgbClr val="595959"/>
              </a:solidFill>
              <a:latin typeface="Calibri"/>
              <a:cs typeface="ヒラギノ角ゴ Pro W3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L" sz="1600" dirty="0">
              <a:solidFill>
                <a:srgbClr val="595959"/>
              </a:solidFill>
              <a:latin typeface="Calibri"/>
              <a:cs typeface="ヒラギノ角ゴ Pro W3" charset="-128"/>
            </a:endParaRPr>
          </a:p>
        </p:txBody>
      </p:sp>
      <p:sp>
        <p:nvSpPr>
          <p:cNvPr id="8" name="Text Box 64"/>
          <p:cNvSpPr txBox="1">
            <a:spLocks noChangeArrowheads="1"/>
          </p:cNvSpPr>
          <p:nvPr/>
        </p:nvSpPr>
        <p:spPr bwMode="auto">
          <a:xfrm>
            <a:off x="316607" y="-102095"/>
            <a:ext cx="8446393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1170305"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s-ES" sz="800" b="1" dirty="0">
                <a:solidFill>
                  <a:srgbClr val="0070C0"/>
                </a:solidFill>
                <a:latin typeface="Verdana"/>
                <a:ea typeface="Calibri"/>
                <a:cs typeface="Times New Roman"/>
              </a:rPr>
              <a:t> </a:t>
            </a:r>
            <a:endParaRPr lang="es-CL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s-ES" sz="1100" dirty="0">
                <a:solidFill>
                  <a:prstClr val="black"/>
                </a:solidFill>
                <a:latin typeface="Verdana"/>
                <a:ea typeface="Calibri"/>
                <a:cs typeface="Times New Roman"/>
              </a:rPr>
              <a:t> </a:t>
            </a:r>
            <a:endParaRPr lang="es-CL" sz="11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s-ES" sz="2000" b="1" dirty="0" smtClean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  <a:t>DESAFÍOS 2015 / 2016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s-ES" sz="2000" b="1" dirty="0" smtClean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  <a:t>  </a:t>
            </a:r>
            <a:r>
              <a:rPr lang="es-ES" sz="2000" b="1" dirty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es-ES" sz="2000" b="1" dirty="0">
                <a:solidFill>
                  <a:srgbClr val="808080"/>
                </a:solidFill>
                <a:latin typeface="Verdana"/>
                <a:ea typeface="Calibri"/>
                <a:cs typeface="Times New Roman"/>
              </a:rPr>
            </a:br>
            <a:endParaRPr lang="es-CL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482600" y="1120100"/>
            <a:ext cx="858520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34" y="-27577"/>
            <a:ext cx="1537335" cy="864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55" y="1448124"/>
            <a:ext cx="4401732" cy="293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84" y="2276872"/>
            <a:ext cx="4275521" cy="285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99" y="3284326"/>
            <a:ext cx="3559521" cy="237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9426"/>
            <a:ext cx="5959949" cy="44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29592" y="6161820"/>
            <a:ext cx="285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</a:rPr>
              <a:t>www.sence.cl</a:t>
            </a:r>
            <a:endParaRPr lang="es-C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4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164513" cy="1143000"/>
          </a:xfrm>
        </p:spPr>
        <p:txBody>
          <a:bodyPr/>
          <a:lstStyle/>
          <a:p>
            <a:r>
              <a:rPr lang="es-CL" b="1" i="1" dirty="0" smtClean="0"/>
              <a:t>La experiencia chilena con un nuevo programa de formación e inserción laboral de jóvenes y mujeres: Programa + Capaz</a:t>
            </a:r>
            <a:endParaRPr lang="es-CL" b="1" i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Unidad de Estudios 18 de Marzo 2011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85B35A-A598-4032-A175-4145AFCF5F4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5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212976"/>
            <a:ext cx="8164513" cy="1143000"/>
          </a:xfrm>
        </p:spPr>
        <p:txBody>
          <a:bodyPr/>
          <a:lstStyle/>
          <a:p>
            <a:r>
              <a:rPr lang="es-CL" dirty="0" smtClean="0"/>
              <a:t>VIDEO PROGRAMA</a:t>
            </a:r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CL" smtClean="0"/>
              <a:t>Unidad de Estudios 18 de Marzo 2011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70B34-55A7-4372-B6E8-F50E689029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5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779913" y="2564903"/>
            <a:ext cx="5184576" cy="3744417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800" b="1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CONTENIDOS:</a:t>
            </a:r>
          </a:p>
          <a:p>
            <a:endParaRPr lang="es-CL" sz="1800" dirty="0" smtClean="0">
              <a:solidFill>
                <a:srgbClr val="0070C0"/>
              </a:solidFill>
              <a:latin typeface="Agency FB" panose="020B0503020202020204" pitchFamily="34" charset="0"/>
              <a:cs typeface="Verdana" pitchFamily="34" charset="0"/>
            </a:endParaRPr>
          </a:p>
          <a:p>
            <a:r>
              <a:rPr lang="es-CL" sz="1800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I. </a:t>
            </a:r>
            <a:r>
              <a:rPr lang="es-CL" sz="1800" dirty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EL PROGRAMA DE GOBIERNO</a:t>
            </a:r>
          </a:p>
          <a:p>
            <a:r>
              <a:rPr lang="es-CL" sz="1800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II. El SENCE</a:t>
            </a:r>
            <a:endParaRPr lang="es-CL" sz="1800" dirty="0">
              <a:solidFill>
                <a:srgbClr val="0070C0"/>
              </a:solidFill>
              <a:latin typeface="Agency FB" panose="020B0503020202020204" pitchFamily="34" charset="0"/>
              <a:cs typeface="Verdana" pitchFamily="34" charset="0"/>
            </a:endParaRPr>
          </a:p>
          <a:p>
            <a:r>
              <a:rPr lang="es-CL" sz="1800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III. EL PROGRAMA +CAPAZ</a:t>
            </a:r>
          </a:p>
          <a:p>
            <a:r>
              <a:rPr lang="es-CL" sz="1800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IV. +CAPAZ 2014</a:t>
            </a:r>
          </a:p>
          <a:p>
            <a:r>
              <a:rPr lang="es-CL" sz="1800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V. +CAPAZ PROYECCIONES 2015</a:t>
            </a:r>
          </a:p>
          <a:p>
            <a:r>
              <a:rPr lang="es-CL" sz="1800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VI. ÁM BITOS DESTACADOS DE INNOVACIÓN</a:t>
            </a:r>
            <a:endParaRPr lang="es-CL" sz="1800" dirty="0">
              <a:solidFill>
                <a:srgbClr val="0070C0"/>
              </a:solidFill>
              <a:latin typeface="Agency FB" panose="020B0503020202020204" pitchFamily="34" charset="0"/>
              <a:cs typeface="Verdana" pitchFamily="34" charset="0"/>
            </a:endParaRPr>
          </a:p>
          <a:p>
            <a:endParaRPr lang="es-CL" sz="1800" dirty="0" smtClean="0">
              <a:solidFill>
                <a:srgbClr val="0070C0"/>
              </a:solidFill>
              <a:latin typeface="Agency FB" panose="020B0503020202020204" pitchFamily="34" charset="0"/>
              <a:cs typeface="Verdana" pitchFamily="34" charset="0"/>
            </a:endParaRPr>
          </a:p>
          <a:p>
            <a:endParaRPr lang="es-CL" sz="1800" dirty="0">
              <a:solidFill>
                <a:srgbClr val="0070C0"/>
              </a:solidFill>
              <a:latin typeface="Agency FB" panose="020B0503020202020204" pitchFamily="34" charset="0"/>
              <a:cs typeface="Verdana" pitchFamily="34" charset="0"/>
            </a:endParaRPr>
          </a:p>
          <a:p>
            <a:endParaRPr lang="es-CL" sz="1800" dirty="0" smtClean="0">
              <a:solidFill>
                <a:srgbClr val="0070C0"/>
              </a:solidFill>
              <a:latin typeface="Agency FB" panose="020B0503020202020204" pitchFamily="34" charset="0"/>
              <a:cs typeface="Verdana" pitchFamily="34" charset="0"/>
            </a:endParaRPr>
          </a:p>
          <a:p>
            <a:endParaRPr lang="es-CL" sz="2800" b="1" dirty="0">
              <a:solidFill>
                <a:srgbClr val="0070C0"/>
              </a:solidFill>
              <a:latin typeface="Agency FB" panose="020B0503020202020204" pitchFamily="34" charset="0"/>
              <a:cs typeface="Verdana" pitchFamily="34" charset="0"/>
            </a:endParaRPr>
          </a:p>
          <a:p>
            <a:r>
              <a:rPr lang="es-CL" sz="2800" b="1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66858"/>
            <a:ext cx="3384376" cy="25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561FF-2782-44D2-B46B-1ACF47E9831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34657" y="2564904"/>
            <a:ext cx="4082256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800" b="1" dirty="0" smtClean="0">
                <a:solidFill>
                  <a:srgbClr val="0070C0"/>
                </a:solidFill>
                <a:latin typeface="Agency FB" panose="020B0503020202020204" pitchFamily="34" charset="0"/>
                <a:cs typeface="Verdana" pitchFamily="34" charset="0"/>
              </a:rPr>
              <a:t>I. EL PROGRAMA DE GOBIERNO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2" y="2693775"/>
            <a:ext cx="3798494" cy="25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1556792"/>
            <a:ext cx="828092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algn="r">
              <a:lnSpc>
                <a:spcPct val="115000"/>
              </a:lnSpc>
              <a:spcAft>
                <a:spcPts val="0"/>
              </a:spcAft>
            </a:pPr>
            <a:r>
              <a:rPr lang="es-CL" sz="1400" i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s-CL" sz="1400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desarrollarán programas de capacitación especializados para aquellos segmentos de población con dificultades particulares para acceder al empleo. Uno de los focos prioritarios serán los jóvenes de 19 a 29 </a:t>
            </a:r>
            <a:r>
              <a:rPr lang="es-CL" sz="1400" i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años que </a:t>
            </a:r>
            <a:r>
              <a:rPr lang="es-CL" sz="1400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estudian ni trabajan (…). Las mujeres también serán un grupo prioritario para las políticas de capacitación.”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algn="just">
              <a:lnSpc>
                <a:spcPct val="115000"/>
              </a:lnSpc>
              <a:spcAft>
                <a:spcPts val="0"/>
              </a:spcAft>
            </a:pPr>
            <a:r>
              <a:rPr lang="es-CL" sz="1400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algn="r">
              <a:lnSpc>
                <a:spcPct val="115000"/>
              </a:lnSpc>
              <a:spcAft>
                <a:spcPts val="0"/>
              </a:spcAft>
            </a:pPr>
            <a:r>
              <a:rPr lang="es-CL" sz="1400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 de Gobierno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algn="r">
              <a:lnSpc>
                <a:spcPct val="115000"/>
              </a:lnSpc>
              <a:spcAft>
                <a:spcPts val="0"/>
              </a:spcAft>
            </a:pPr>
            <a:r>
              <a:rPr lang="es-CL" sz="1400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Presidenta Michelle Bachelet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algn="just">
              <a:lnSpc>
                <a:spcPct val="115000"/>
              </a:lnSpc>
              <a:spcAft>
                <a:spcPts val="0"/>
              </a:spcAft>
            </a:pPr>
            <a:r>
              <a:rPr lang="es-CL" sz="1400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algn="r">
              <a:lnSpc>
                <a:spcPct val="115000"/>
              </a:lnSpc>
              <a:spcAft>
                <a:spcPts val="0"/>
              </a:spcAft>
            </a:pPr>
            <a:r>
              <a:rPr lang="es-CL" sz="1400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75" y="26622"/>
            <a:ext cx="2239549" cy="8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14678</TotalTime>
  <Words>3249</Words>
  <Application>Microsoft Office PowerPoint</Application>
  <PresentationFormat>Presentación en pantalla (4:3)</PresentationFormat>
  <Paragraphs>759</Paragraphs>
  <Slides>48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48</vt:i4>
      </vt:variant>
    </vt:vector>
  </HeadingPairs>
  <TitlesOfParts>
    <vt:vector size="53" baseType="lpstr">
      <vt:lpstr>1_Office Theme</vt:lpstr>
      <vt:lpstr>2_Office Theme</vt:lpstr>
      <vt:lpstr>3_Office Theme</vt:lpstr>
      <vt:lpstr>4_Office Theme</vt:lpstr>
      <vt:lpstr>5_Office Theme</vt:lpstr>
      <vt:lpstr>Presentación de PowerPoint</vt:lpstr>
      <vt:lpstr>Poniendo el caso de Chile en el contexto nacional y continental…</vt:lpstr>
      <vt:lpstr>Algunas ideas destacadas del debate de ayer</vt:lpstr>
      <vt:lpstr>Juventud, área crítica para la agenda del desarrollo con igualdad  (Panorama Social de América Latina 2014, CEPAL)</vt:lpstr>
      <vt:lpstr>La experiencia chilena con un nuevo programa de formación e inserción laboral de jóvenes y mujeres: Programa + Capaz</vt:lpstr>
      <vt:lpstr>VIDEO PROGRAMA</vt:lpstr>
      <vt:lpstr>Presentación de PowerPoint</vt:lpstr>
      <vt:lpstr>Presentación de PowerPoint</vt:lpstr>
      <vt:lpstr>Presentación de PowerPoint</vt:lpstr>
      <vt:lpstr>Presentación de PowerPoint</vt:lpstr>
      <vt:lpstr>VIDEO AGENDA LABORAL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    Convocatorias 2015 – Primeros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COORDINACIÓN REGIONAL - SERVICIOS  CON TSP +CAPAZ MUJER EMPRENDEDORA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Pablo Morris Keller</cp:lastModifiedBy>
  <cp:revision>646</cp:revision>
  <cp:lastPrinted>2015-01-29T19:27:53Z</cp:lastPrinted>
  <dcterms:created xsi:type="dcterms:W3CDTF">2014-11-19T01:04:30Z</dcterms:created>
  <dcterms:modified xsi:type="dcterms:W3CDTF">2015-03-17T01:31:00Z</dcterms:modified>
</cp:coreProperties>
</file>